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image3.jpg" ContentType="image/png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350" r:id="rId5"/>
    <p:sldId id="357" r:id="rId6"/>
    <p:sldId id="358" r:id="rId7"/>
    <p:sldId id="361" r:id="rId8"/>
    <p:sldId id="362" r:id="rId9"/>
    <p:sldId id="360" r:id="rId10"/>
    <p:sldId id="363" r:id="rId11"/>
    <p:sldId id="370" r:id="rId12"/>
    <p:sldId id="359" r:id="rId13"/>
    <p:sldId id="351" r:id="rId14"/>
    <p:sldId id="365" r:id="rId15"/>
    <p:sldId id="368" r:id="rId16"/>
    <p:sldId id="366" r:id="rId17"/>
    <p:sldId id="367" r:id="rId18"/>
    <p:sldId id="369" r:id="rId19"/>
    <p:sldId id="256" r:id="rId20"/>
    <p:sldId id="364" r:id="rId21"/>
    <p:sldId id="352" r:id="rId22"/>
    <p:sldId id="353" r:id="rId23"/>
    <p:sldId id="354" r:id="rId2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1010368-2F5F-46DD-B4F2-C5E61D7E5B91}" v="1" dt="2020-06-04T02:33:12.88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5" autoAdjust="0"/>
    <p:restoredTop sz="94660"/>
  </p:normalViewPr>
  <p:slideViewPr>
    <p:cSldViewPr snapToGrid="0">
      <p:cViewPr varScale="1">
        <p:scale>
          <a:sx n="153" d="100"/>
          <a:sy n="153" d="100"/>
        </p:scale>
        <p:origin x="156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종현" userId="04821729-14ff-45e1-8ecf-fb9aa59cdb5f" providerId="ADAL" clId="{B1010368-2F5F-46DD-B4F2-C5E61D7E5B91}"/>
    <pc:docChg chg="custSel modSld">
      <pc:chgData name="종현" userId="04821729-14ff-45e1-8ecf-fb9aa59cdb5f" providerId="ADAL" clId="{B1010368-2F5F-46DD-B4F2-C5E61D7E5B91}" dt="2020-06-04T02:33:19.412" v="6" actId="1076"/>
      <pc:docMkLst>
        <pc:docMk/>
      </pc:docMkLst>
      <pc:sldChg chg="addSp delSp modSp mod">
        <pc:chgData name="종현" userId="04821729-14ff-45e1-8ecf-fb9aa59cdb5f" providerId="ADAL" clId="{B1010368-2F5F-46DD-B4F2-C5E61D7E5B91}" dt="2020-06-04T02:33:19.412" v="6" actId="1076"/>
        <pc:sldMkLst>
          <pc:docMk/>
          <pc:sldMk cId="462774191" sldId="256"/>
        </pc:sldMkLst>
        <pc:picChg chg="add mod">
          <ac:chgData name="종현" userId="04821729-14ff-45e1-8ecf-fb9aa59cdb5f" providerId="ADAL" clId="{B1010368-2F5F-46DD-B4F2-C5E61D7E5B91}" dt="2020-06-04T02:33:19.412" v="6" actId="1076"/>
          <ac:picMkLst>
            <pc:docMk/>
            <pc:sldMk cId="462774191" sldId="256"/>
            <ac:picMk id="4" creationId="{27BDB5FD-C666-4113-882E-816EA9D432FD}"/>
          </ac:picMkLst>
        </pc:picChg>
        <pc:picChg chg="del">
          <ac:chgData name="종현" userId="04821729-14ff-45e1-8ecf-fb9aa59cdb5f" providerId="ADAL" clId="{B1010368-2F5F-46DD-B4F2-C5E61D7E5B91}" dt="2020-06-04T02:32:09.045" v="0" actId="478"/>
          <ac:picMkLst>
            <pc:docMk/>
            <pc:sldMk cId="462774191" sldId="256"/>
            <ac:picMk id="5" creationId="{C4FCEA24-DE99-4097-86B2-FDC0D854F792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4204EA-F316-49B8-9E3C-897115E0CE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DAF150D-FC55-4E9E-A806-6B0F513FAA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D0E6760-60D2-4A22-8323-51315EBFB8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E8F12-0814-4EC7-80E8-84BA7C17AEE4}" type="datetimeFigureOut">
              <a:rPr lang="ko-KR" altLang="en-US" smtClean="0"/>
              <a:t>2020-06-04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63AD11A-C579-42A3-8347-41DCB9D6D2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9FB2CA-4746-4EE9-9469-40E74DF2E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48EE3F-3562-4569-BF6F-54809F8B6A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33650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CA3A89-5A5D-4324-B7CA-9AAC78266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9992EA3-67C3-4EBE-A73D-4BCC2613FE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1D3CE77-C2CB-4E1F-95C4-DDCF600644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E8F12-0814-4EC7-80E8-84BA7C17AEE4}" type="datetimeFigureOut">
              <a:rPr lang="ko-KR" altLang="en-US" smtClean="0"/>
              <a:t>2020-06-04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8216D83-D23F-48D2-90D7-F15D12E232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C753EF-005D-424B-9B70-05C86260E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48EE3F-3562-4569-BF6F-54809F8B6A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89767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C2FFE11-708C-4AF7-BB68-805EECA4F41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885CACF-A581-4C9F-9588-C964492455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410CF2D-8DC6-40B7-A732-97EFFF43F5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E8F12-0814-4EC7-80E8-84BA7C17AEE4}" type="datetimeFigureOut">
              <a:rPr lang="ko-KR" altLang="en-US" smtClean="0"/>
              <a:t>2020-06-04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2D8891C-527A-4431-9D40-EBA498570E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D4D664D-AEF5-4AE9-AAA2-C240D8E900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48EE3F-3562-4569-BF6F-54809F8B6A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95510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696518-4542-4684-82A8-DE07C83F8A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D2D8AFC-E301-4411-9004-F68A01B16A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5040542-598D-4DE9-A2CE-BBDA06EC84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E8F12-0814-4EC7-80E8-84BA7C17AEE4}" type="datetimeFigureOut">
              <a:rPr lang="ko-KR" altLang="en-US" smtClean="0"/>
              <a:t>2020-06-04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D027ED7-B8EF-4F35-9C9F-248FD0C187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377CFF2-6246-448C-9566-7271D8775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48EE3F-3562-4569-BF6F-54809F8B6A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93884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917F4A-D2D2-456E-984A-E512B67BE2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235745B-1C3D-48D0-8A23-D869B01F36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7A0471D-F73E-421F-8E7E-3379F4C50B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E8F12-0814-4EC7-80E8-84BA7C17AEE4}" type="datetimeFigureOut">
              <a:rPr lang="ko-KR" altLang="en-US" smtClean="0"/>
              <a:t>2020-06-04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7DBC8B-4533-4E50-AA8F-F0A48D57C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1B50674-A9F8-4265-AAF8-0A45A7E3F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48EE3F-3562-4569-BF6F-54809F8B6A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02179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5CB483-E91C-492F-A962-28C112134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9D9DF26-619C-4D51-AA18-A0780B8B00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7A71BDB-2E40-4C01-99D8-1058E3E32E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5A895D2-F6C7-49E0-8D91-C61029DFEE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E8F12-0814-4EC7-80E8-84BA7C17AEE4}" type="datetimeFigureOut">
              <a:rPr lang="ko-KR" altLang="en-US" smtClean="0"/>
              <a:t>2020-06-04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81B8D22-B5C6-41A1-8554-A4675BAD06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C722974-BD4A-4C12-9B1E-6F98417F2C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48EE3F-3562-4569-BF6F-54809F8B6A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1530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2469F1-DF3E-468D-BEBC-B67A760348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573836E-2947-4BD5-9EDE-600987F0A4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B5CA335-FB8E-401F-A0CA-8900CB8D52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970E311-2576-497C-8301-D17169B3CCE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20BFF21-B155-400E-BC9A-5B8EB696E9C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2112BEC-C9AB-4C9C-B7B2-CD532DE4DE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E8F12-0814-4EC7-80E8-84BA7C17AEE4}" type="datetimeFigureOut">
              <a:rPr lang="ko-KR" altLang="en-US" smtClean="0"/>
              <a:t>2020-06-04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FF50068-45E3-425D-8594-FF8525B1AC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5D509C9-13EC-43FB-9CB3-8CBD882FF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48EE3F-3562-4569-BF6F-54809F8B6A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92259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0A1EC6-5E45-4FA9-AFAB-27E2C9FB8F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62CAD69-8433-42D9-AA73-A9F6D84716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E8F12-0814-4EC7-80E8-84BA7C17AEE4}" type="datetimeFigureOut">
              <a:rPr lang="ko-KR" altLang="en-US" smtClean="0"/>
              <a:t>2020-06-04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068B6AE-4B1D-468E-AE9C-92CE5A1AF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4A49D94-80BC-403F-A3F8-1E912BC3E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48EE3F-3562-4569-BF6F-54809F8B6A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15977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822F6B1-D3B4-42CA-B3FD-96A0FB8F34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E8F12-0814-4EC7-80E8-84BA7C17AEE4}" type="datetimeFigureOut">
              <a:rPr lang="ko-KR" altLang="en-US" smtClean="0"/>
              <a:t>2020-06-04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5858A36-DFF4-4C59-9DDA-2328011428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D37D579-7474-41B7-A3CB-490CB017BE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48EE3F-3562-4569-BF6F-54809F8B6A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4517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D97546-7C4D-4E3F-9C94-35151E4F5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0C4EF59-D0AA-4CF3-8D54-30D4F115D8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B314F99-D319-45C3-A509-FAF48F3883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D9E4E7B-0B27-4C53-B35A-E2B805914C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E8F12-0814-4EC7-80E8-84BA7C17AEE4}" type="datetimeFigureOut">
              <a:rPr lang="ko-KR" altLang="en-US" smtClean="0"/>
              <a:t>2020-06-04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17096AD-C779-42C4-95B1-A8EFABCCF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28702BF-5122-4E03-BA9A-1114FCE0AC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48EE3F-3562-4569-BF6F-54809F8B6A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56532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B98602-F96C-46FA-ADB1-0AE8E3AF99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95554BB-ADA7-41B4-8A26-18D29D7CEF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1A71392-5F9E-469A-A196-7FDFBB34B9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AFA34AC-B344-4D13-A058-5356760BD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E8F12-0814-4EC7-80E8-84BA7C17AEE4}" type="datetimeFigureOut">
              <a:rPr lang="ko-KR" altLang="en-US" smtClean="0"/>
              <a:t>2020-06-04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689EBD7-AF2A-488F-BBE5-A40E39185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9CA453B-AC79-4070-BA8D-D7ACB2E153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48EE3F-3562-4569-BF6F-54809F8B6A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10018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71356FC-E55A-4E4A-B979-FC3CA2A5E9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010E7E3-5A1D-4C41-8DC0-67E4DFF1B8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77406B9-E49D-4556-96D4-BA8718D609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3E8F12-0814-4EC7-80E8-84BA7C17AEE4}" type="datetimeFigureOut">
              <a:rPr lang="ko-KR" altLang="en-US" smtClean="0"/>
              <a:t>2020-06-04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2464E3-66C0-4708-9E7C-C3B16BB0C6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4A66B21-B4D6-4240-8009-5DA691D71C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48EE3F-3562-4569-BF6F-54809F8B6A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33288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apps.apple.com/kr/app/ble-terminal-hm-10/id1398703795" TargetMode="External"/><Relationship Id="rId2" Type="http://schemas.openxmlformats.org/officeDocument/2006/relationships/hyperlink" Target="https://bluetooth-spp-pro.kr.uptodown.com/android/download" TargetMode="Externa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83771" y="136525"/>
            <a:ext cx="7886700" cy="673099"/>
          </a:xfrm>
        </p:spPr>
        <p:txBody>
          <a:bodyPr>
            <a:normAutofit fontScale="90000"/>
          </a:bodyPr>
          <a:lstStyle/>
          <a:p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Software Serial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2152650" y="1143001"/>
            <a:ext cx="8239125" cy="13335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1876424" y="809623"/>
            <a:ext cx="8515351" cy="535011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ko-KR" sz="2400" dirty="0">
                <a:latin typeface="+mn-ea"/>
              </a:rPr>
              <a:t>0, 1</a:t>
            </a:r>
            <a:r>
              <a:rPr lang="ko-KR" altLang="en-US" sz="2400" dirty="0">
                <a:latin typeface="+mn-ea"/>
              </a:rPr>
              <a:t>번</a:t>
            </a:r>
            <a:r>
              <a:rPr lang="en-US" altLang="ko-KR" sz="2400" dirty="0">
                <a:latin typeface="+mn-ea"/>
              </a:rPr>
              <a:t>(RX, TX) : Hardware</a:t>
            </a:r>
            <a:r>
              <a:rPr lang="ko-KR" altLang="en-US" sz="2400" dirty="0">
                <a:latin typeface="+mn-ea"/>
              </a:rPr>
              <a:t> </a:t>
            </a:r>
            <a:r>
              <a:rPr lang="en-US" altLang="ko-KR" sz="2400" dirty="0">
                <a:latin typeface="+mn-ea"/>
              </a:rPr>
              <a:t>Serial</a:t>
            </a:r>
            <a:r>
              <a:rPr lang="ko-KR" altLang="en-US" sz="2400" dirty="0">
                <a:latin typeface="+mn-ea"/>
              </a:rPr>
              <a:t> 외에 다른 디지털 핀으로 </a:t>
            </a:r>
            <a:r>
              <a:rPr lang="en-US" altLang="ko-KR" sz="2400" dirty="0">
                <a:latin typeface="+mn-ea"/>
              </a:rPr>
              <a:t>Serial </a:t>
            </a:r>
            <a:r>
              <a:rPr lang="ko-KR" altLang="en-US" sz="2400" dirty="0">
                <a:latin typeface="+mn-ea"/>
              </a:rPr>
              <a:t>통신을 원할 때 사용 </a:t>
            </a:r>
            <a:endParaRPr lang="en-US" altLang="ko-KR" sz="2400" dirty="0"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en-US" altLang="ko-KR" sz="2400" dirty="0" err="1">
                <a:latin typeface="+mn-ea"/>
              </a:rPr>
              <a:t>SoftwareSerial</a:t>
            </a:r>
            <a:r>
              <a:rPr lang="en-US" altLang="ko-KR" sz="2400" dirty="0">
                <a:latin typeface="+mn-ea"/>
              </a:rPr>
              <a:t> </a:t>
            </a:r>
            <a:r>
              <a:rPr lang="ko-KR" altLang="en-US" sz="2400" dirty="0">
                <a:latin typeface="+mn-ea"/>
              </a:rPr>
              <a:t>라이브러리 사용</a:t>
            </a:r>
            <a:endParaRPr lang="en-US" altLang="ko-KR" sz="2400" dirty="0">
              <a:latin typeface="+mn-ea"/>
            </a:endParaRPr>
          </a:p>
          <a:p>
            <a:pPr lvl="1">
              <a:lnSpc>
                <a:spcPct val="130000"/>
              </a:lnSpc>
            </a:pPr>
            <a:r>
              <a:rPr lang="en-US" altLang="ko-K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#include &lt;</a:t>
            </a:r>
            <a:r>
              <a:rPr lang="en-US" altLang="ko-KR" sz="18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SoftwareSerial.h</a:t>
            </a:r>
            <a:r>
              <a:rPr lang="en-US" altLang="ko-K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>
              <a:lnSpc>
                <a:spcPct val="130000"/>
              </a:lnSpc>
            </a:pPr>
            <a:r>
              <a:rPr lang="en-US" altLang="ko-KR" sz="2400" dirty="0" err="1">
                <a:latin typeface="+mn-ea"/>
              </a:rPr>
              <a:t>SoftwareSerial</a:t>
            </a:r>
            <a:r>
              <a:rPr lang="en-US" altLang="ko-KR" sz="2400" dirty="0">
                <a:latin typeface="+mn-ea"/>
              </a:rPr>
              <a:t> </a:t>
            </a:r>
            <a:r>
              <a:rPr lang="ko-KR" altLang="en-US" sz="2400" dirty="0">
                <a:latin typeface="+mn-ea"/>
              </a:rPr>
              <a:t>객체를 생성하여 사용</a:t>
            </a:r>
            <a:endParaRPr lang="en-US" altLang="ko-KR" sz="2400" dirty="0">
              <a:latin typeface="+mn-ea"/>
            </a:endParaRPr>
          </a:p>
          <a:p>
            <a:pPr lvl="1">
              <a:lnSpc>
                <a:spcPct val="130000"/>
              </a:lnSpc>
            </a:pPr>
            <a:r>
              <a:rPr lang="ko-KR" altLang="en-US" sz="2000" dirty="0">
                <a:latin typeface="+mn-ea"/>
              </a:rPr>
              <a:t>소프트웨어 시리얼 통신에 사용할 핀 번호 지정하여 객체 생성</a:t>
            </a:r>
            <a:endParaRPr lang="en-US" altLang="ko-KR" sz="2000" dirty="0">
              <a:latin typeface="+mn-ea"/>
            </a:endParaRPr>
          </a:p>
          <a:p>
            <a:pPr lvl="1">
              <a:lnSpc>
                <a:spcPct val="130000"/>
              </a:lnSpc>
            </a:pPr>
            <a:r>
              <a:rPr lang="ko-KR" altLang="en-US" dirty="0">
                <a:latin typeface="+mn-ea"/>
              </a:rPr>
              <a:t>예</a:t>
            </a:r>
            <a:r>
              <a:rPr lang="en-US" altLang="ko-KR" dirty="0">
                <a:latin typeface="+mn-ea"/>
              </a:rPr>
              <a:t>:</a:t>
            </a:r>
            <a:br>
              <a:rPr lang="en-US" altLang="ko-KR" dirty="0">
                <a:latin typeface="+mn-ea"/>
              </a:rPr>
            </a:br>
            <a:r>
              <a:rPr lang="en-US" altLang="ko-KR" sz="18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SoftwareSerial</a:t>
            </a:r>
            <a:r>
              <a:rPr lang="en-US" altLang="ko-K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swSerial</a:t>
            </a:r>
            <a:r>
              <a:rPr lang="en-US" altLang="ko-K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(7, 8); </a:t>
            </a:r>
            <a:r>
              <a:rPr lang="en-US" altLang="ko-KR" sz="1600" i="1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7, 8</a:t>
            </a:r>
            <a:r>
              <a:rPr lang="ko-KR" altLang="en-US" sz="1600" i="1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번 사용하는 객체 생성</a:t>
            </a:r>
            <a:br>
              <a:rPr lang="en-US" altLang="ko-KR" sz="18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ko-KR" sz="1600" i="1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ko-KR" altLang="en-US" sz="1600" i="1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이후로는 생성된 </a:t>
            </a:r>
            <a:r>
              <a:rPr lang="en-US" altLang="ko-KR" sz="1600" i="1" dirty="0" err="1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swSerial</a:t>
            </a:r>
            <a:r>
              <a:rPr lang="en-US" altLang="ko-KR" sz="1600" i="1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ko-KR" altLang="en-US" sz="1600" i="1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객체를 </a:t>
            </a:r>
            <a:r>
              <a:rPr lang="en-US" altLang="ko-KR" sz="1600" i="1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Serial</a:t>
            </a:r>
            <a:r>
              <a:rPr lang="ko-KR" altLang="en-US" sz="1600" i="1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과 같은 방법으로 이용</a:t>
            </a:r>
            <a:br>
              <a:rPr lang="en-US" altLang="ko-KR" sz="18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ko-KR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swSerial</a:t>
            </a:r>
            <a:r>
              <a:rPr lang="en-US" altLang="ko-KR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.begin</a:t>
            </a:r>
            <a:r>
              <a:rPr lang="en-US" altLang="ko-K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(9600);</a:t>
            </a:r>
            <a:br>
              <a:rPr lang="en-US" altLang="ko-KR" sz="18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ko-KR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swSerial</a:t>
            </a:r>
            <a:r>
              <a:rPr lang="en-US" altLang="ko-KR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.available</a:t>
            </a:r>
            <a:r>
              <a:rPr lang="en-US" altLang="ko-K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  <a:br>
              <a:rPr lang="en-US" altLang="ko-KR" sz="18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ko-KR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swSerial</a:t>
            </a:r>
            <a:r>
              <a:rPr lang="en-US" altLang="ko-KR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.read</a:t>
            </a:r>
            <a:r>
              <a:rPr lang="en-US" altLang="ko-K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  <a:br>
              <a:rPr lang="en-US" altLang="ko-KR" sz="18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ko-KR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swSerial</a:t>
            </a:r>
            <a:r>
              <a:rPr lang="en-US" altLang="ko-KR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.println</a:t>
            </a:r>
            <a:r>
              <a:rPr lang="en-US" altLang="ko-K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(…);</a:t>
            </a:r>
          </a:p>
          <a:p>
            <a:pPr marL="0" indent="0">
              <a:lnSpc>
                <a:spcPct val="130000"/>
              </a:lnSpc>
              <a:buNone/>
            </a:pPr>
            <a:endParaRPr lang="en-US" altLang="ko-KR" sz="2400" dirty="0">
              <a:latin typeface="+mn-ea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1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5826874" y="361097"/>
            <a:ext cx="3661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solidFill>
                  <a:schemeClr val="bg1">
                    <a:lumMod val="65000"/>
                  </a:schemeClr>
                </a:solidFill>
              </a:rPr>
              <a:t>아두이노가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 외부와 통신하는 방법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2452256" y="4412673"/>
            <a:ext cx="7779327" cy="2202872"/>
          </a:xfrm>
          <a:prstGeom prst="rect">
            <a:avLst/>
          </a:prstGeom>
          <a:solidFill>
            <a:srgbClr val="FAFA9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75066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 txBox="1">
            <a:spLocks/>
          </p:cNvSpPr>
          <p:nvPr/>
        </p:nvSpPr>
        <p:spPr>
          <a:xfrm>
            <a:off x="1949272" y="1324208"/>
            <a:ext cx="8009594" cy="493111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ko-KR" altLang="en-US" sz="2400" dirty="0"/>
              <a:t>준비물 </a:t>
            </a:r>
            <a:r>
              <a:rPr lang="en-US" altLang="ko-KR" sz="2400" dirty="0"/>
              <a:t>:</a:t>
            </a:r>
          </a:p>
          <a:p>
            <a:pPr lvl="1">
              <a:lnSpc>
                <a:spcPct val="100000"/>
              </a:lnSpc>
            </a:pPr>
            <a:r>
              <a:rPr lang="en-US" altLang="ko-KR" sz="2000" dirty="0"/>
              <a:t>PC</a:t>
            </a:r>
            <a:r>
              <a:rPr lang="ko-KR" altLang="en-US" sz="2000" dirty="0"/>
              <a:t>와 </a:t>
            </a:r>
            <a:r>
              <a:rPr lang="ko-KR" altLang="en-US" sz="2000" dirty="0" err="1"/>
              <a:t>아두이노</a:t>
            </a:r>
            <a:r>
              <a:rPr lang="ko-KR" altLang="en-US" sz="2000" dirty="0"/>
              <a:t> </a:t>
            </a:r>
            <a:r>
              <a:rPr lang="en-US" altLang="ko-KR" sz="2000" dirty="0"/>
              <a:t>1</a:t>
            </a:r>
            <a:r>
              <a:rPr lang="ko-KR" altLang="en-US" sz="2000" dirty="0"/>
              <a:t>개</a:t>
            </a:r>
            <a:endParaRPr lang="en-US" altLang="ko-KR" sz="2000" dirty="0"/>
          </a:p>
          <a:p>
            <a:pPr lvl="1">
              <a:lnSpc>
                <a:spcPct val="100000"/>
              </a:lnSpc>
            </a:pPr>
            <a:r>
              <a:rPr lang="en-US" altLang="ko-KR" sz="2000" dirty="0"/>
              <a:t>LED, </a:t>
            </a:r>
            <a:r>
              <a:rPr lang="ko-KR" altLang="en-US" sz="2000" dirty="0"/>
              <a:t>저항</a:t>
            </a:r>
            <a:r>
              <a:rPr lang="en-US" altLang="ko-KR" sz="2000" dirty="0"/>
              <a:t>(220</a:t>
            </a:r>
            <a:r>
              <a:rPr lang="el-GR" altLang="ko-KR" sz="2000" dirty="0"/>
              <a:t>Ω</a:t>
            </a:r>
            <a:r>
              <a:rPr lang="en-US" altLang="ko-KR" sz="2000" dirty="0"/>
              <a:t>)</a:t>
            </a:r>
          </a:p>
          <a:p>
            <a:pPr lvl="1">
              <a:lnSpc>
                <a:spcPct val="100000"/>
              </a:lnSpc>
            </a:pPr>
            <a:r>
              <a:rPr lang="ko-KR" altLang="en-US" sz="2000" dirty="0"/>
              <a:t>블루투스 </a:t>
            </a:r>
            <a:r>
              <a:rPr lang="en-US" altLang="ko-KR" sz="2000" dirty="0"/>
              <a:t>4.0 </a:t>
            </a:r>
            <a:r>
              <a:rPr lang="ko-KR" altLang="en-US" sz="2000" dirty="0"/>
              <a:t>통신 모듈</a:t>
            </a:r>
            <a:endParaRPr lang="en-US" altLang="ko-KR" sz="2000" dirty="0"/>
          </a:p>
          <a:p>
            <a:pPr lvl="1">
              <a:lnSpc>
                <a:spcPct val="100000"/>
              </a:lnSpc>
            </a:pPr>
            <a:r>
              <a:rPr lang="ko-KR" altLang="en-US" sz="2000" dirty="0"/>
              <a:t>스마트폰 블루투스 통신 앱</a:t>
            </a:r>
            <a:endParaRPr lang="en-US" altLang="ko-KR" sz="2000" dirty="0"/>
          </a:p>
          <a:p>
            <a:pPr>
              <a:lnSpc>
                <a:spcPct val="100000"/>
              </a:lnSpc>
            </a:pPr>
            <a:r>
              <a:rPr lang="ko-KR" altLang="en-US" sz="2400" dirty="0"/>
              <a:t>회로구성</a:t>
            </a:r>
            <a:r>
              <a:rPr lang="en-US" altLang="ko-KR" sz="2400" dirty="0"/>
              <a:t>:</a:t>
            </a:r>
          </a:p>
          <a:p>
            <a:pPr lvl="1">
              <a:lnSpc>
                <a:spcPct val="100000"/>
              </a:lnSpc>
            </a:pPr>
            <a:r>
              <a:rPr lang="en-US" altLang="ko-KR" sz="2000" dirty="0"/>
              <a:t>PC</a:t>
            </a:r>
            <a:r>
              <a:rPr lang="ko-KR" altLang="en-US" sz="2000" dirty="0"/>
              <a:t>와 </a:t>
            </a:r>
            <a:r>
              <a:rPr lang="ko-KR" altLang="en-US" sz="2000" dirty="0" err="1"/>
              <a:t>아두이노는</a:t>
            </a:r>
            <a:r>
              <a:rPr lang="ko-KR" altLang="en-US" sz="2000" dirty="0"/>
              <a:t> </a:t>
            </a:r>
            <a:r>
              <a:rPr lang="en-US" altLang="ko-KR" sz="2000" dirty="0"/>
              <a:t>USB </a:t>
            </a:r>
            <a:r>
              <a:rPr lang="ko-KR" altLang="en-US" sz="2000" dirty="0"/>
              <a:t>케이블로 연결 </a:t>
            </a:r>
            <a:r>
              <a:rPr lang="en-US" altLang="ko-KR" sz="2000" dirty="0"/>
              <a:t>(Hardware Serial </a:t>
            </a:r>
            <a:r>
              <a:rPr lang="ko-KR" altLang="en-US" sz="2000" dirty="0"/>
              <a:t>이용</a:t>
            </a:r>
            <a:r>
              <a:rPr lang="en-US" altLang="ko-KR" sz="2000" dirty="0"/>
              <a:t>)</a:t>
            </a:r>
          </a:p>
          <a:p>
            <a:pPr lvl="1">
              <a:lnSpc>
                <a:spcPct val="100000"/>
              </a:lnSpc>
            </a:pPr>
            <a:r>
              <a:rPr lang="ko-KR" altLang="en-US" sz="2000" dirty="0" err="1"/>
              <a:t>아두이노와</a:t>
            </a:r>
            <a:r>
              <a:rPr lang="ko-KR" altLang="en-US" sz="2000" dirty="0"/>
              <a:t> 블루투스 통신 모듈은 </a:t>
            </a:r>
            <a:r>
              <a:rPr lang="en-US" altLang="ko-KR" sz="2000" dirty="0"/>
              <a:t>Software Serial </a:t>
            </a:r>
            <a:r>
              <a:rPr lang="ko-KR" altLang="en-US" sz="2000" dirty="0"/>
              <a:t>설정 디지털 핀 연결</a:t>
            </a:r>
            <a:br>
              <a:rPr lang="en-US" altLang="ko-KR" sz="2000" dirty="0"/>
            </a:br>
            <a:r>
              <a:rPr lang="en-US" altLang="ko-KR" sz="2000" dirty="0" err="1"/>
              <a:t>Tx</a:t>
            </a:r>
            <a:r>
              <a:rPr lang="ko-KR" altLang="en-US" sz="2000" dirty="0"/>
              <a:t>와 </a:t>
            </a:r>
            <a:r>
              <a:rPr lang="en-US" altLang="ko-KR" sz="2000" dirty="0"/>
              <a:t>Rx</a:t>
            </a:r>
            <a:r>
              <a:rPr lang="ko-KR" altLang="en-US" sz="2000" dirty="0"/>
              <a:t>를 서로 연결</a:t>
            </a:r>
            <a:r>
              <a:rPr lang="en-US" altLang="ko-KR" sz="2000" dirty="0"/>
              <a:t>, GND</a:t>
            </a:r>
            <a:r>
              <a:rPr lang="ko-KR" altLang="en-US" sz="2000" dirty="0"/>
              <a:t>간의 연결</a:t>
            </a:r>
            <a:endParaRPr lang="en-US" altLang="ko-KR" sz="2000" dirty="0"/>
          </a:p>
          <a:p>
            <a:pPr>
              <a:lnSpc>
                <a:spcPct val="100000"/>
              </a:lnSpc>
            </a:pPr>
            <a:r>
              <a:rPr lang="ko-KR" altLang="en-US" sz="2400" dirty="0"/>
              <a:t>동작</a:t>
            </a:r>
            <a:endParaRPr lang="en-US" altLang="ko-KR" sz="2400" dirty="0"/>
          </a:p>
          <a:p>
            <a:pPr lvl="1">
              <a:lnSpc>
                <a:spcPct val="100000"/>
              </a:lnSpc>
            </a:pPr>
            <a:r>
              <a:rPr lang="ko-KR" altLang="en-US" sz="2000" dirty="0"/>
              <a:t>스마트폰 앱의 입력 명령</a:t>
            </a:r>
            <a:r>
              <a:rPr lang="en-US" altLang="ko-KR" sz="2000" dirty="0"/>
              <a:t>(‘0’, ‘1’ </a:t>
            </a:r>
            <a:r>
              <a:rPr lang="ko-KR" altLang="en-US" sz="2000" dirty="0"/>
              <a:t>문자 </a:t>
            </a:r>
            <a:r>
              <a:rPr lang="en-US" altLang="ko-KR" sz="2000" dirty="0"/>
              <a:t>)</a:t>
            </a:r>
            <a:r>
              <a:rPr lang="ko-KR" altLang="en-US" sz="2000" dirty="0"/>
              <a:t>을 통하여 </a:t>
            </a:r>
            <a:r>
              <a:rPr lang="ko-KR" altLang="en-US" sz="2000" dirty="0" err="1"/>
              <a:t>아두이노</a:t>
            </a:r>
            <a:r>
              <a:rPr lang="ko-KR" altLang="en-US" sz="2000" dirty="0"/>
              <a:t> </a:t>
            </a:r>
            <a:r>
              <a:rPr lang="en-US" altLang="ko-KR" sz="2000"/>
              <a:t>LED ON/</a:t>
            </a:r>
            <a:r>
              <a:rPr lang="en-US" altLang="ko-KR" sz="2000" dirty="0"/>
              <a:t>OFF</a:t>
            </a:r>
          </a:p>
          <a:p>
            <a:pPr lvl="1">
              <a:lnSpc>
                <a:spcPct val="100000"/>
              </a:lnSpc>
            </a:pPr>
            <a:endParaRPr lang="en-US" altLang="ko-KR" sz="2000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989556" y="460814"/>
            <a:ext cx="10308921" cy="673099"/>
          </a:xfrm>
        </p:spPr>
        <p:txBody>
          <a:bodyPr>
            <a:normAutofit fontScale="90000"/>
          </a:bodyPr>
          <a:lstStyle/>
          <a:p>
            <a:r>
              <a:rPr lang="ko-KR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실습 </a:t>
            </a:r>
            <a:r>
              <a:rPr lang="en-US" altLang="ko-KR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 : SW Serial(</a:t>
            </a:r>
            <a:r>
              <a:rPr lang="ko-KR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블루투스 통신</a:t>
            </a:r>
            <a:r>
              <a:rPr lang="en-US" altLang="ko-KR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r>
              <a:rPr lang="ko-KR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을 이용한 </a:t>
            </a:r>
            <a:r>
              <a:rPr lang="en-US" altLang="ko-KR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LED </a:t>
            </a:r>
            <a:r>
              <a:rPr lang="ko-KR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제어</a:t>
            </a:r>
          </a:p>
        </p:txBody>
      </p:sp>
    </p:spTree>
    <p:extLst>
      <p:ext uri="{BB962C8B-B14F-4D97-AF65-F5344CB8AC3E}">
        <p14:creationId xmlns:p14="http://schemas.microsoft.com/office/powerpoint/2010/main" val="20469828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945498-E214-4DB3-A0E9-6A656AA6E1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회로</a:t>
            </a:r>
          </a:p>
        </p:txBody>
      </p:sp>
      <p:pic>
        <p:nvPicPr>
          <p:cNvPr id="5" name="내용 개체 틀 4" descr="회로, 테이블이(가) 표시된 사진&#10;&#10;자동 생성된 설명">
            <a:extLst>
              <a:ext uri="{FF2B5EF4-FFF2-40B4-BE49-F238E27FC236}">
                <a16:creationId xmlns:a16="http://schemas.microsoft.com/office/drawing/2014/main" id="{2BFD1641-015F-4891-9005-06F2FD2EBD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06" t="-1066" r="306" b="1066"/>
          <a:stretch/>
        </p:blipFill>
        <p:spPr>
          <a:xfrm rot="10800000">
            <a:off x="1421807" y="1690688"/>
            <a:ext cx="4154380" cy="4587364"/>
          </a:xfrm>
        </p:spPr>
      </p:pic>
      <p:pic>
        <p:nvPicPr>
          <p:cNvPr id="7" name="그림 6" descr="전자기기, 회로이(가) 표시된 사진&#10;&#10;자동 생성된 설명">
            <a:extLst>
              <a:ext uri="{FF2B5EF4-FFF2-40B4-BE49-F238E27FC236}">
                <a16:creationId xmlns:a16="http://schemas.microsoft.com/office/drawing/2014/main" id="{03D7242F-51F6-41F9-928B-935C0A61651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3" b="4437"/>
          <a:stretch/>
        </p:blipFill>
        <p:spPr>
          <a:xfrm rot="5400000">
            <a:off x="5991950" y="1763908"/>
            <a:ext cx="4587364" cy="425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2163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A643AC-5649-4CBD-8C7C-5E556B93AF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990" y="467831"/>
            <a:ext cx="2202712" cy="744279"/>
          </a:xfrm>
        </p:spPr>
        <p:txBody>
          <a:bodyPr/>
          <a:lstStyle/>
          <a:p>
            <a:r>
              <a:rPr lang="ko-KR" altLang="en-US" dirty="0"/>
              <a:t>스케치</a:t>
            </a:r>
          </a:p>
        </p:txBody>
      </p:sp>
      <p:pic>
        <p:nvPicPr>
          <p:cNvPr id="5" name="내용 개체 틀 4" descr="스크린샷이(가) 표시된 사진&#10;&#10;자동 생성된 설명">
            <a:extLst>
              <a:ext uri="{FF2B5EF4-FFF2-40B4-BE49-F238E27FC236}">
                <a16:creationId xmlns:a16="http://schemas.microsoft.com/office/drawing/2014/main" id="{03BBD0DA-3B6E-4D64-9539-D835330033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07" r="198" b="14114"/>
          <a:stretch/>
        </p:blipFill>
        <p:spPr>
          <a:xfrm>
            <a:off x="3530008" y="262271"/>
            <a:ext cx="6720537" cy="6394578"/>
          </a:xfrm>
          <a:prstGeom prst="rect">
            <a:avLst/>
          </a:prstGeom>
          <a:ln w="3175" cap="sq">
            <a:solidFill>
              <a:schemeClr val="bg1">
                <a:lumMod val="65000"/>
              </a:schemeClr>
            </a:solidFill>
            <a:prstDash val="solid"/>
            <a:miter lim="800000"/>
          </a:ln>
          <a:effectLst/>
        </p:spPr>
      </p:pic>
    </p:spTree>
    <p:extLst>
      <p:ext uri="{BB962C8B-B14F-4D97-AF65-F5344CB8AC3E}">
        <p14:creationId xmlns:p14="http://schemas.microsoft.com/office/powerpoint/2010/main" val="8618307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03F9D9-498F-4FD0-A1BB-F81BBBCBE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실행 결과</a:t>
            </a:r>
          </a:p>
        </p:txBody>
      </p:sp>
      <p:pic>
        <p:nvPicPr>
          <p:cNvPr id="5" name="내용 개체 틀 4" descr="컴퓨터이(가) 표시된 사진&#10;&#10;자동 생성된 설명">
            <a:extLst>
              <a:ext uri="{FF2B5EF4-FFF2-40B4-BE49-F238E27FC236}">
                <a16:creationId xmlns:a16="http://schemas.microsoft.com/office/drawing/2014/main" id="{944EC7AB-CD00-49CD-B006-33515F71D1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984487" y="1405494"/>
            <a:ext cx="3544630" cy="4726174"/>
          </a:xfrm>
        </p:spPr>
      </p:pic>
      <p:pic>
        <p:nvPicPr>
          <p:cNvPr id="7" name="그림 6" descr="전자기기이(가) 표시된 사진&#10;&#10;자동 생성된 설명">
            <a:extLst>
              <a:ext uri="{FF2B5EF4-FFF2-40B4-BE49-F238E27FC236}">
                <a16:creationId xmlns:a16="http://schemas.microsoft.com/office/drawing/2014/main" id="{2C482761-DA1E-4E3F-9E64-64BCC4A6A1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288756" y="1338816"/>
            <a:ext cx="3601783" cy="480237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7E1C272-397A-46A0-B887-B889B542C15F}"/>
              </a:ext>
            </a:extLst>
          </p:cNvPr>
          <p:cNvSpPr txBox="1"/>
          <p:nvPr/>
        </p:nvSpPr>
        <p:spPr>
          <a:xfrm>
            <a:off x="8337684" y="5734492"/>
            <a:ext cx="22220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&lt; </a:t>
            </a:r>
            <a:r>
              <a:rPr lang="ko-KR" altLang="en-US" dirty="0"/>
              <a:t>앱에서 </a:t>
            </a:r>
            <a:r>
              <a:rPr lang="en-US" altLang="ko-KR" dirty="0"/>
              <a:t>‘0’ </a:t>
            </a:r>
            <a:r>
              <a:rPr lang="ko-KR" altLang="en-US" dirty="0"/>
              <a:t>전송 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F2857A-1964-4D85-9DD2-67AA9F3B86D8}"/>
              </a:ext>
            </a:extLst>
          </p:cNvPr>
          <p:cNvSpPr txBox="1"/>
          <p:nvPr/>
        </p:nvSpPr>
        <p:spPr>
          <a:xfrm>
            <a:off x="2096374" y="5844364"/>
            <a:ext cx="22220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&lt; </a:t>
            </a:r>
            <a:r>
              <a:rPr lang="ko-KR" altLang="en-US" dirty="0"/>
              <a:t>앱에서 </a:t>
            </a:r>
            <a:r>
              <a:rPr lang="en-US" altLang="ko-KR" dirty="0"/>
              <a:t>‘1’ </a:t>
            </a:r>
            <a:r>
              <a:rPr lang="ko-KR" altLang="en-US" dirty="0"/>
              <a:t>전송 </a:t>
            </a:r>
            <a:r>
              <a:rPr lang="en-US" altLang="ko-KR" dirty="0"/>
              <a:t>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261896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59E45D-E078-45CA-A10C-66F3479E2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시리얼 모니터</a:t>
            </a:r>
            <a:r>
              <a:rPr lang="en-US" altLang="ko-KR" dirty="0"/>
              <a:t>(PC) : H/W Serial </a:t>
            </a:r>
            <a:r>
              <a:rPr lang="ko-KR" altLang="en-US" dirty="0"/>
              <a:t>통신</a:t>
            </a:r>
          </a:p>
        </p:txBody>
      </p:sp>
      <p:pic>
        <p:nvPicPr>
          <p:cNvPr id="5" name="내용 개체 틀 4" descr="스크린샷이(가) 표시된 사진&#10;&#10;자동 생성된 설명">
            <a:extLst>
              <a:ext uri="{FF2B5EF4-FFF2-40B4-BE49-F238E27FC236}">
                <a16:creationId xmlns:a16="http://schemas.microsoft.com/office/drawing/2014/main" id="{BE0DBE0A-1B02-4129-832E-E30FFC454F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2776" y="1690688"/>
            <a:ext cx="4673410" cy="4890559"/>
          </a:xfrm>
        </p:spPr>
      </p:pic>
    </p:spTree>
    <p:extLst>
      <p:ext uri="{BB962C8B-B14F-4D97-AF65-F5344CB8AC3E}">
        <p14:creationId xmlns:p14="http://schemas.microsoft.com/office/powerpoint/2010/main" val="41312719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638BF9-E346-424F-BF6B-8E25326A36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25056"/>
          </a:xfrm>
        </p:spPr>
        <p:txBody>
          <a:bodyPr>
            <a:normAutofit/>
          </a:bodyPr>
          <a:lstStyle/>
          <a:p>
            <a:r>
              <a:rPr lang="ko-KR" altLang="en-US" sz="3200" dirty="0"/>
              <a:t>실습 과제 </a:t>
            </a:r>
            <a:r>
              <a:rPr lang="en-US" altLang="ko-KR" sz="3200" dirty="0"/>
              <a:t>: </a:t>
            </a:r>
            <a:r>
              <a:rPr lang="ko-KR" altLang="en-US" sz="3200" dirty="0"/>
              <a:t>블루투스 통신으로 </a:t>
            </a:r>
            <a:r>
              <a:rPr lang="en-US" altLang="ko-KR" sz="3200" dirty="0"/>
              <a:t>2</a:t>
            </a:r>
            <a:r>
              <a:rPr lang="ko-KR" altLang="en-US" sz="3200" dirty="0"/>
              <a:t>개의 </a:t>
            </a:r>
            <a:r>
              <a:rPr lang="en-US" altLang="ko-KR" sz="3200" dirty="0"/>
              <a:t>LED </a:t>
            </a:r>
            <a:r>
              <a:rPr lang="ko-KR" altLang="en-US" sz="3200" dirty="0"/>
              <a:t>제어 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9C19B6B-FC16-4274-AB66-9C5B4C1ED1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7721" y="1597068"/>
            <a:ext cx="10646079" cy="4579895"/>
          </a:xfrm>
        </p:spPr>
        <p:txBody>
          <a:bodyPr>
            <a:normAutofit fontScale="85000" lnSpcReduction="20000"/>
          </a:bodyPr>
          <a:lstStyle/>
          <a:p>
            <a:r>
              <a:rPr lang="ko-KR" altLang="en-US" sz="2400" dirty="0"/>
              <a:t>준비물</a:t>
            </a:r>
            <a:endParaRPr lang="en-US" altLang="ko-KR" sz="2400" dirty="0"/>
          </a:p>
          <a:p>
            <a:pPr lvl="1"/>
            <a:r>
              <a:rPr lang="ko-KR" altLang="en-US" sz="2000" dirty="0" err="1"/>
              <a:t>아두이노</a:t>
            </a:r>
            <a:r>
              <a:rPr lang="en-US" altLang="ko-KR" sz="2000" dirty="0"/>
              <a:t>, LED 2</a:t>
            </a:r>
            <a:r>
              <a:rPr lang="ko-KR" altLang="en-US" sz="2000" dirty="0"/>
              <a:t>개</a:t>
            </a:r>
            <a:r>
              <a:rPr lang="en-US" altLang="ko-KR" sz="2000" dirty="0"/>
              <a:t>(RED, BLUE), </a:t>
            </a:r>
            <a:r>
              <a:rPr lang="ko-KR" altLang="en-US" sz="2000" dirty="0"/>
              <a:t>저항 </a:t>
            </a:r>
            <a:r>
              <a:rPr lang="en-US" altLang="ko-KR" sz="2000" dirty="0"/>
              <a:t>2</a:t>
            </a:r>
            <a:r>
              <a:rPr lang="ko-KR" altLang="en-US" sz="2000" dirty="0"/>
              <a:t>개</a:t>
            </a:r>
            <a:r>
              <a:rPr lang="en-US" altLang="ko-KR" sz="2000" dirty="0"/>
              <a:t>(220</a:t>
            </a:r>
            <a:r>
              <a:rPr lang="el-GR" altLang="ko-KR" sz="2000" dirty="0"/>
              <a:t>Ω</a:t>
            </a:r>
            <a:r>
              <a:rPr lang="en-US" altLang="ko-KR" sz="2000" dirty="0"/>
              <a:t>)</a:t>
            </a:r>
          </a:p>
          <a:p>
            <a:pPr lvl="1"/>
            <a:r>
              <a:rPr lang="ko-KR" altLang="en-US" sz="2000" dirty="0"/>
              <a:t>블루투스 </a:t>
            </a:r>
            <a:r>
              <a:rPr lang="en-US" altLang="ko-KR" sz="2000" dirty="0"/>
              <a:t>4.0 </a:t>
            </a:r>
            <a:r>
              <a:rPr lang="ko-KR" altLang="en-US" sz="2000" dirty="0"/>
              <a:t>모듈 </a:t>
            </a:r>
            <a:r>
              <a:rPr lang="en-US" altLang="ko-KR" sz="2000" dirty="0"/>
              <a:t>1</a:t>
            </a:r>
            <a:r>
              <a:rPr lang="ko-KR" altLang="en-US" sz="2000" dirty="0"/>
              <a:t>개</a:t>
            </a:r>
            <a:r>
              <a:rPr lang="en-US" altLang="ko-KR" sz="2000" dirty="0"/>
              <a:t>, </a:t>
            </a:r>
            <a:r>
              <a:rPr lang="ko-KR" altLang="en-US" sz="2000" dirty="0"/>
              <a:t>스마트폰 앱</a:t>
            </a:r>
            <a:r>
              <a:rPr lang="en-US" altLang="ko-KR" sz="2000" dirty="0"/>
              <a:t>(</a:t>
            </a:r>
            <a:r>
              <a:rPr lang="ko-KR" altLang="en-US" sz="2000" dirty="0"/>
              <a:t>블루투스 터미널</a:t>
            </a:r>
            <a:r>
              <a:rPr lang="en-US" altLang="ko-KR" sz="2000" dirty="0"/>
              <a:t>…)</a:t>
            </a:r>
          </a:p>
          <a:p>
            <a:pPr lvl="1"/>
            <a:endParaRPr lang="en-US" altLang="ko-KR" sz="1200" dirty="0"/>
          </a:p>
          <a:p>
            <a:r>
              <a:rPr lang="ko-KR" altLang="en-US" sz="2400" dirty="0"/>
              <a:t>제어 방법</a:t>
            </a:r>
            <a:endParaRPr lang="en-US" altLang="ko-KR" sz="2400" dirty="0"/>
          </a:p>
          <a:p>
            <a:pPr lvl="1"/>
            <a:r>
              <a:rPr lang="ko-KR" altLang="en-US" sz="2200" dirty="0"/>
              <a:t>스마트폰 앱에서 문자 </a:t>
            </a:r>
            <a:r>
              <a:rPr lang="en-US" altLang="ko-KR" sz="2200" dirty="0"/>
              <a:t>‘1’</a:t>
            </a:r>
            <a:r>
              <a:rPr lang="ko-KR" altLang="en-US" sz="2200" dirty="0"/>
              <a:t>을 입력하면</a:t>
            </a:r>
            <a:r>
              <a:rPr lang="en-US" altLang="ko-KR" sz="2200" dirty="0"/>
              <a:t>, RED LED ON 				  </a:t>
            </a:r>
          </a:p>
          <a:p>
            <a:pPr marL="457200" lvl="1" indent="0">
              <a:buNone/>
            </a:pPr>
            <a:r>
              <a:rPr lang="en-US" altLang="ko-KR" sz="2200" dirty="0"/>
              <a:t>                                                -&gt; PC(Serial</a:t>
            </a:r>
            <a:r>
              <a:rPr lang="ko-KR" altLang="en-US" sz="2200" dirty="0"/>
              <a:t> </a:t>
            </a:r>
            <a:r>
              <a:rPr lang="en-US" altLang="ko-KR" sz="2200" dirty="0"/>
              <a:t>Monitor)</a:t>
            </a:r>
            <a:r>
              <a:rPr lang="ko-KR" altLang="en-US" sz="2200" dirty="0"/>
              <a:t>에 </a:t>
            </a:r>
            <a:r>
              <a:rPr lang="en-US" altLang="ko-KR" sz="2200" dirty="0"/>
              <a:t>“RED LED ON” </a:t>
            </a:r>
            <a:r>
              <a:rPr lang="ko-KR" altLang="en-US" sz="2200" dirty="0"/>
              <a:t>문자열 출력</a:t>
            </a:r>
            <a:endParaRPr lang="en-US" altLang="ko-KR" sz="2200" dirty="0"/>
          </a:p>
          <a:p>
            <a:pPr lvl="1"/>
            <a:r>
              <a:rPr lang="ko-KR" altLang="en-US" sz="2200" dirty="0"/>
              <a:t>문자 </a:t>
            </a:r>
            <a:r>
              <a:rPr lang="en-US" altLang="ko-KR" sz="2200" dirty="0"/>
              <a:t>‘2’</a:t>
            </a:r>
            <a:r>
              <a:rPr lang="ko-KR" altLang="en-US" sz="2200" dirty="0"/>
              <a:t>를 입력하면</a:t>
            </a:r>
            <a:r>
              <a:rPr lang="en-US" altLang="ko-KR" sz="2200" dirty="0"/>
              <a:t>, RED LED OFF -&gt; PC(Serial</a:t>
            </a:r>
            <a:r>
              <a:rPr lang="ko-KR" altLang="en-US" sz="2200" dirty="0"/>
              <a:t> </a:t>
            </a:r>
            <a:r>
              <a:rPr lang="en-US" altLang="ko-KR" sz="2200" dirty="0"/>
              <a:t>Monitor)</a:t>
            </a:r>
            <a:r>
              <a:rPr lang="ko-KR" altLang="en-US" sz="2200" dirty="0"/>
              <a:t>에 </a:t>
            </a:r>
            <a:r>
              <a:rPr lang="en-US" altLang="ko-KR" sz="2200" dirty="0"/>
              <a:t>“RED LED OFF” </a:t>
            </a:r>
            <a:r>
              <a:rPr lang="ko-KR" altLang="en-US" sz="2200" dirty="0"/>
              <a:t>문자열 출력</a:t>
            </a:r>
            <a:endParaRPr lang="en-US" altLang="ko-KR" sz="2200" dirty="0"/>
          </a:p>
          <a:p>
            <a:pPr lvl="1"/>
            <a:r>
              <a:rPr lang="ko-KR" altLang="en-US" sz="2200" dirty="0"/>
              <a:t>문자 </a:t>
            </a:r>
            <a:r>
              <a:rPr lang="en-US" altLang="ko-KR" sz="2200" dirty="0"/>
              <a:t>‘3’</a:t>
            </a:r>
            <a:r>
              <a:rPr lang="ko-KR" altLang="en-US" sz="2200" dirty="0"/>
              <a:t>을 입력하면</a:t>
            </a:r>
            <a:r>
              <a:rPr lang="en-US" altLang="ko-KR" sz="2200" dirty="0"/>
              <a:t>, BLUE LED ON -&gt; PC(Serial</a:t>
            </a:r>
            <a:r>
              <a:rPr lang="ko-KR" altLang="en-US" sz="2200" dirty="0"/>
              <a:t> </a:t>
            </a:r>
            <a:r>
              <a:rPr lang="en-US" altLang="ko-KR" sz="2200" dirty="0"/>
              <a:t>Monitor)</a:t>
            </a:r>
            <a:r>
              <a:rPr lang="ko-KR" altLang="en-US" sz="2200" dirty="0"/>
              <a:t>에 </a:t>
            </a:r>
            <a:r>
              <a:rPr lang="en-US" altLang="ko-KR" sz="2200" dirty="0"/>
              <a:t>“RED LED ON” </a:t>
            </a:r>
            <a:r>
              <a:rPr lang="ko-KR" altLang="en-US" sz="2200" dirty="0"/>
              <a:t>문자열 출력</a:t>
            </a:r>
            <a:endParaRPr lang="en-US" altLang="ko-KR" sz="2200" dirty="0"/>
          </a:p>
          <a:p>
            <a:pPr lvl="1"/>
            <a:r>
              <a:rPr lang="ko-KR" altLang="en-US" sz="2200" dirty="0"/>
              <a:t>문자 </a:t>
            </a:r>
            <a:r>
              <a:rPr lang="en-US" altLang="ko-KR" sz="2200" dirty="0"/>
              <a:t>‘4’</a:t>
            </a:r>
            <a:r>
              <a:rPr lang="ko-KR" altLang="en-US" sz="2200" dirty="0"/>
              <a:t>를</a:t>
            </a:r>
            <a:r>
              <a:rPr lang="en-US" altLang="ko-KR" sz="2200" dirty="0"/>
              <a:t> </a:t>
            </a:r>
            <a:r>
              <a:rPr lang="ko-KR" altLang="en-US" sz="2200" dirty="0"/>
              <a:t>입력하면</a:t>
            </a:r>
            <a:r>
              <a:rPr lang="en-US" altLang="ko-KR" sz="2200" dirty="0"/>
              <a:t>, BLUE LED OFF -&gt; PC(Serial</a:t>
            </a:r>
            <a:r>
              <a:rPr lang="ko-KR" altLang="en-US" sz="2200" dirty="0"/>
              <a:t> </a:t>
            </a:r>
            <a:r>
              <a:rPr lang="en-US" altLang="ko-KR" sz="2200" dirty="0"/>
              <a:t>Monitor)</a:t>
            </a:r>
            <a:r>
              <a:rPr lang="ko-KR" altLang="en-US" sz="2200" dirty="0"/>
              <a:t>에 </a:t>
            </a:r>
            <a:r>
              <a:rPr lang="en-US" altLang="ko-KR" sz="2200" dirty="0"/>
              <a:t>“BLUE LED OFF” </a:t>
            </a:r>
            <a:r>
              <a:rPr lang="ko-KR" altLang="en-US" sz="2200" dirty="0"/>
              <a:t>문자열 출력</a:t>
            </a:r>
            <a:endParaRPr lang="en-US" altLang="ko-KR" sz="2200" dirty="0"/>
          </a:p>
          <a:p>
            <a:pPr lvl="1"/>
            <a:r>
              <a:rPr lang="ko-KR" altLang="en-US" sz="2200" dirty="0"/>
              <a:t>초기 상태는 </a:t>
            </a:r>
            <a:r>
              <a:rPr lang="en-US" altLang="ko-KR" sz="2200" dirty="0"/>
              <a:t>LED </a:t>
            </a:r>
            <a:r>
              <a:rPr lang="ko-KR" altLang="en-US" sz="2200" dirty="0"/>
              <a:t>모두 </a:t>
            </a:r>
            <a:r>
              <a:rPr lang="en-US" altLang="ko-KR" sz="2200" dirty="0"/>
              <a:t>OFF</a:t>
            </a:r>
          </a:p>
          <a:p>
            <a:pPr lvl="1"/>
            <a:endParaRPr lang="en-US" altLang="ko-KR" sz="1800" dirty="0"/>
          </a:p>
          <a:p>
            <a:r>
              <a:rPr lang="ko-KR" altLang="en-US" sz="2200" dirty="0"/>
              <a:t>제출 기한 </a:t>
            </a:r>
            <a:endParaRPr lang="en-US" altLang="ko-KR" sz="2200" dirty="0"/>
          </a:p>
          <a:p>
            <a:pPr lvl="1"/>
            <a:r>
              <a:rPr lang="en-US" altLang="ko-KR" sz="2100" dirty="0"/>
              <a:t>6/9(</a:t>
            </a:r>
            <a:r>
              <a:rPr lang="ko-KR" altLang="en-US" sz="2100" dirty="0"/>
              <a:t>화</a:t>
            </a:r>
            <a:r>
              <a:rPr lang="en-US" altLang="ko-KR" sz="2100" dirty="0"/>
              <a:t>)</a:t>
            </a:r>
            <a:r>
              <a:rPr lang="ko-KR" altLang="en-US" sz="2100" dirty="0"/>
              <a:t>까지</a:t>
            </a:r>
            <a:endParaRPr lang="en-US" altLang="ko-KR" sz="2100" dirty="0"/>
          </a:p>
          <a:p>
            <a:pPr lvl="1"/>
            <a:r>
              <a:rPr lang="ko-KR" altLang="en-US" sz="2100" dirty="0"/>
              <a:t>소스 코드</a:t>
            </a:r>
            <a:r>
              <a:rPr lang="en-US" altLang="ko-KR" sz="2100" dirty="0"/>
              <a:t>, </a:t>
            </a:r>
            <a:r>
              <a:rPr lang="ko-KR" altLang="en-US" sz="2100" dirty="0"/>
              <a:t>작동화면 간단한 동영상</a:t>
            </a:r>
            <a:endParaRPr lang="en-US" altLang="ko-KR" sz="2100" dirty="0"/>
          </a:p>
          <a:p>
            <a:pPr lvl="1"/>
            <a:r>
              <a:rPr lang="ko-KR" altLang="en-US" sz="2100" dirty="0"/>
              <a:t>메일 </a:t>
            </a:r>
            <a:r>
              <a:rPr lang="en-US" altLang="ko-KR" sz="2100" dirty="0"/>
              <a:t>: jkim3217@gmail.com</a:t>
            </a:r>
            <a:endParaRPr lang="ko-KR" altLang="en-US" sz="2100" dirty="0"/>
          </a:p>
        </p:txBody>
      </p:sp>
    </p:spTree>
    <p:extLst>
      <p:ext uri="{BB962C8B-B14F-4D97-AF65-F5344CB8AC3E}">
        <p14:creationId xmlns:p14="http://schemas.microsoft.com/office/powerpoint/2010/main" val="27352835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A6EADAAC-DDC5-49B8-96ED-17B93F2273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07994" y="266319"/>
            <a:ext cx="9144000" cy="1243644"/>
          </a:xfrm>
        </p:spPr>
        <p:txBody>
          <a:bodyPr>
            <a:normAutofit fontScale="85000" lnSpcReduction="20000"/>
          </a:bodyPr>
          <a:lstStyle/>
          <a:p>
            <a:pPr marL="457200" indent="-457200" algn="l">
              <a:buFont typeface="+mj-lt"/>
              <a:buAutoNum type="arabicPeriod"/>
            </a:pPr>
            <a:r>
              <a:rPr lang="en-US" altLang="ko-KR" sz="2000" dirty="0"/>
              <a:t>Fritzing</a:t>
            </a:r>
            <a:r>
              <a:rPr lang="ko-KR" altLang="en-US" sz="2000" dirty="0"/>
              <a:t>을</a:t>
            </a:r>
            <a:r>
              <a:rPr lang="en-US" altLang="ko-KR" sz="2000" dirty="0"/>
              <a:t> </a:t>
            </a:r>
            <a:r>
              <a:rPr lang="ko-KR" altLang="en-US" sz="2000" dirty="0"/>
              <a:t>이용해 회로를 그려 보세요</a:t>
            </a:r>
            <a:r>
              <a:rPr lang="en-US" altLang="ko-KR" sz="2000" dirty="0"/>
              <a:t>. </a:t>
            </a:r>
            <a:r>
              <a:rPr lang="ko-KR" altLang="en-US" sz="2000" dirty="0"/>
              <a:t>회로를 이해하는 것이 제일 중요 합니다</a:t>
            </a:r>
            <a:r>
              <a:rPr lang="en-US" altLang="ko-KR" sz="2000" dirty="0"/>
              <a:t>.</a:t>
            </a:r>
          </a:p>
          <a:p>
            <a:pPr marL="457200" indent="-457200" algn="l">
              <a:buFont typeface="+mj-lt"/>
              <a:buAutoNum type="arabicPeriod"/>
            </a:pPr>
            <a:r>
              <a:rPr lang="ko-KR" altLang="en-US" sz="2000" dirty="0"/>
              <a:t>회로를 그린 후 실제 회로를 구성해 보고</a:t>
            </a:r>
            <a:endParaRPr lang="en-US" altLang="ko-KR" sz="2000" dirty="0"/>
          </a:p>
          <a:p>
            <a:pPr marL="457200" indent="-457200" algn="l">
              <a:buFont typeface="+mj-lt"/>
              <a:buAutoNum type="arabicPeriod"/>
            </a:pPr>
            <a:r>
              <a:rPr lang="ko-KR" altLang="en-US" sz="2000" dirty="0" err="1"/>
              <a:t>아두이노</a:t>
            </a:r>
            <a:r>
              <a:rPr lang="ko-KR" altLang="en-US" sz="2000" dirty="0"/>
              <a:t> 소스 코드를 실행해 보기 바랍니다</a:t>
            </a:r>
            <a:r>
              <a:rPr lang="en-US" altLang="ko-KR" sz="2000" dirty="0"/>
              <a:t>.</a:t>
            </a:r>
          </a:p>
          <a:p>
            <a:pPr algn="l"/>
            <a:r>
              <a:rPr lang="en-US" altLang="ko-KR" sz="2000" dirty="0"/>
              <a:t>* </a:t>
            </a:r>
            <a:r>
              <a:rPr lang="ko-KR" altLang="en-US" sz="2000" dirty="0"/>
              <a:t>각</a:t>
            </a:r>
            <a:r>
              <a:rPr lang="en-US" altLang="ko-KR" sz="2000" dirty="0"/>
              <a:t> </a:t>
            </a:r>
            <a:r>
              <a:rPr lang="ko-KR" altLang="en-US" sz="2000" dirty="0"/>
              <a:t>단계별</a:t>
            </a:r>
            <a:r>
              <a:rPr lang="en-US" altLang="ko-KR" sz="2000" dirty="0"/>
              <a:t>(1,2,3)</a:t>
            </a:r>
            <a:r>
              <a:rPr lang="ko-KR" altLang="en-US" sz="2000" dirty="0"/>
              <a:t>로 할 수 있는데 까지 도전해 보기 바랍니다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  <p:pic>
        <p:nvPicPr>
          <p:cNvPr id="4" name="그림 3" descr="회로이(가) 표시된 사진&#10;&#10;자동 생성된 설명">
            <a:extLst>
              <a:ext uri="{FF2B5EF4-FFF2-40B4-BE49-F238E27FC236}">
                <a16:creationId xmlns:a16="http://schemas.microsoft.com/office/drawing/2014/main" id="{27BDB5FD-C666-4113-882E-816EA9D432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1029" y="1782731"/>
            <a:ext cx="6789941" cy="4686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7741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 txBox="1">
            <a:spLocks/>
          </p:cNvSpPr>
          <p:nvPr/>
        </p:nvSpPr>
        <p:spPr>
          <a:xfrm>
            <a:off x="1949272" y="1324208"/>
            <a:ext cx="8009594" cy="49311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ko-KR" altLang="en-US" sz="2400" dirty="0"/>
              <a:t>주제</a:t>
            </a:r>
            <a:r>
              <a:rPr lang="en-US" altLang="ko-KR" sz="2400" dirty="0"/>
              <a:t>: </a:t>
            </a:r>
            <a:r>
              <a:rPr lang="ko-KR" altLang="en-US" sz="2400" dirty="0" err="1"/>
              <a:t>아두이노</a:t>
            </a:r>
            <a:r>
              <a:rPr lang="ko-KR" altLang="en-US" sz="2400" dirty="0"/>
              <a:t> </a:t>
            </a:r>
            <a:r>
              <a:rPr lang="en-US" altLang="ko-KR" sz="2400" dirty="0"/>
              <a:t>2</a:t>
            </a:r>
            <a:r>
              <a:rPr lang="ko-KR" altLang="en-US" sz="2400" dirty="0"/>
              <a:t>개를 이용한 </a:t>
            </a:r>
            <a:r>
              <a:rPr lang="en-US" altLang="ko-KR" sz="2400" dirty="0"/>
              <a:t>PC</a:t>
            </a:r>
            <a:r>
              <a:rPr lang="ko-KR" altLang="en-US" sz="2400" dirty="0"/>
              <a:t>간 </a:t>
            </a:r>
            <a:r>
              <a:rPr lang="ko-KR" altLang="en-US" sz="2400" dirty="0" err="1"/>
              <a:t>채팅하기</a:t>
            </a:r>
            <a:br>
              <a:rPr lang="en-US" altLang="ko-KR" sz="2400" dirty="0"/>
            </a:br>
            <a:r>
              <a:rPr lang="en-US" altLang="ko-KR" sz="2400" dirty="0"/>
              <a:t>        Software Serial</a:t>
            </a:r>
            <a:r>
              <a:rPr lang="ko-KR" altLang="en-US" sz="2400" dirty="0"/>
              <a:t>과 </a:t>
            </a:r>
            <a:r>
              <a:rPr lang="en-US" altLang="ko-KR" sz="2400" dirty="0"/>
              <a:t>Hardware Serial </a:t>
            </a:r>
            <a:r>
              <a:rPr lang="ko-KR" altLang="en-US" sz="2400" dirty="0"/>
              <a:t>모두 이용</a:t>
            </a:r>
            <a:endParaRPr lang="en-US" altLang="ko-KR" sz="2400" dirty="0"/>
          </a:p>
          <a:p>
            <a:pPr>
              <a:lnSpc>
                <a:spcPct val="100000"/>
              </a:lnSpc>
            </a:pPr>
            <a:r>
              <a:rPr lang="ko-KR" altLang="en-US" sz="2400" dirty="0"/>
              <a:t>준비물 </a:t>
            </a:r>
            <a:r>
              <a:rPr lang="en-US" altLang="ko-KR" sz="2400" dirty="0"/>
              <a:t>:</a:t>
            </a:r>
            <a:br>
              <a:rPr lang="en-US" altLang="ko-KR" sz="2400" dirty="0"/>
            </a:br>
            <a:r>
              <a:rPr lang="en-US" altLang="ko-KR" sz="2400" dirty="0"/>
              <a:t>		- </a:t>
            </a:r>
            <a:r>
              <a:rPr lang="ko-KR" altLang="en-US" sz="2400" dirty="0" err="1"/>
              <a:t>아두이노</a:t>
            </a:r>
            <a:r>
              <a:rPr lang="ko-KR" altLang="en-US" sz="2400" dirty="0"/>
              <a:t> </a:t>
            </a:r>
            <a:r>
              <a:rPr lang="en-US" altLang="ko-KR" sz="2400" dirty="0"/>
              <a:t>2</a:t>
            </a:r>
            <a:r>
              <a:rPr lang="ko-KR" altLang="en-US" sz="2400" dirty="0"/>
              <a:t>개</a:t>
            </a:r>
            <a:br>
              <a:rPr lang="ko-KR" altLang="en-US" sz="2400" dirty="0"/>
            </a:br>
            <a:r>
              <a:rPr lang="en-US" altLang="ko-KR" sz="2400" dirty="0"/>
              <a:t>		- PC 2</a:t>
            </a:r>
            <a:r>
              <a:rPr lang="ko-KR" altLang="en-US" sz="2400" dirty="0"/>
              <a:t>대</a:t>
            </a:r>
            <a:endParaRPr lang="en-US" altLang="ko-KR" sz="2400" dirty="0"/>
          </a:p>
          <a:p>
            <a:pPr>
              <a:lnSpc>
                <a:spcPct val="100000"/>
              </a:lnSpc>
            </a:pPr>
            <a:r>
              <a:rPr lang="ko-KR" altLang="en-US" sz="2400" dirty="0"/>
              <a:t>회로구성</a:t>
            </a:r>
            <a:r>
              <a:rPr lang="en-US" altLang="ko-KR" sz="2400" dirty="0"/>
              <a:t>:</a:t>
            </a:r>
          </a:p>
          <a:p>
            <a:pPr lvl="1">
              <a:lnSpc>
                <a:spcPct val="100000"/>
              </a:lnSpc>
            </a:pPr>
            <a:r>
              <a:rPr lang="en-US" altLang="ko-KR" sz="2000" dirty="0"/>
              <a:t>PC</a:t>
            </a:r>
            <a:r>
              <a:rPr lang="ko-KR" altLang="en-US" sz="2000" dirty="0"/>
              <a:t>와 </a:t>
            </a:r>
            <a:r>
              <a:rPr lang="ko-KR" altLang="en-US" sz="2000" dirty="0" err="1"/>
              <a:t>아두이노는</a:t>
            </a:r>
            <a:r>
              <a:rPr lang="ko-KR" altLang="en-US" sz="2000" dirty="0"/>
              <a:t> </a:t>
            </a:r>
            <a:r>
              <a:rPr lang="en-US" altLang="ko-KR" sz="2000" dirty="0"/>
              <a:t>USB </a:t>
            </a:r>
            <a:r>
              <a:rPr lang="ko-KR" altLang="en-US" sz="2000" dirty="0"/>
              <a:t>케이블로 연결 </a:t>
            </a:r>
            <a:r>
              <a:rPr lang="en-US" altLang="ko-KR" sz="2000" dirty="0"/>
              <a:t>(Hardware Serial </a:t>
            </a:r>
            <a:r>
              <a:rPr lang="ko-KR" altLang="en-US" sz="2000" dirty="0"/>
              <a:t>이용</a:t>
            </a:r>
            <a:r>
              <a:rPr lang="en-US" altLang="ko-KR" sz="2000" dirty="0"/>
              <a:t>)</a:t>
            </a:r>
          </a:p>
          <a:p>
            <a:pPr lvl="1">
              <a:lnSpc>
                <a:spcPct val="100000"/>
              </a:lnSpc>
            </a:pPr>
            <a:r>
              <a:rPr lang="ko-KR" altLang="en-US" sz="2000" dirty="0"/>
              <a:t>두 개의 </a:t>
            </a:r>
            <a:r>
              <a:rPr lang="ko-KR" altLang="en-US" sz="2000" dirty="0" err="1"/>
              <a:t>아두이노는</a:t>
            </a:r>
            <a:r>
              <a:rPr lang="ko-KR" altLang="en-US" sz="2000" dirty="0"/>
              <a:t> </a:t>
            </a:r>
            <a:r>
              <a:rPr lang="en-US" altLang="ko-KR" sz="2000" dirty="0"/>
              <a:t>Software Serial </a:t>
            </a:r>
            <a:r>
              <a:rPr lang="ko-KR" altLang="en-US" sz="2000" dirty="0"/>
              <a:t>설정 디지털 핀 연결</a:t>
            </a:r>
            <a:br>
              <a:rPr lang="en-US" altLang="ko-KR" sz="2000" dirty="0"/>
            </a:br>
            <a:r>
              <a:rPr lang="en-US" altLang="ko-KR" sz="2000" dirty="0" err="1"/>
              <a:t>Tx</a:t>
            </a:r>
            <a:r>
              <a:rPr lang="ko-KR" altLang="en-US" sz="2000" dirty="0"/>
              <a:t>와 </a:t>
            </a:r>
            <a:r>
              <a:rPr lang="en-US" altLang="ko-KR" sz="2000" dirty="0"/>
              <a:t>Rx</a:t>
            </a:r>
            <a:r>
              <a:rPr lang="ko-KR" altLang="en-US" sz="2000" dirty="0"/>
              <a:t>를 서로 연결</a:t>
            </a:r>
            <a:r>
              <a:rPr lang="en-US" altLang="ko-KR" sz="2000" dirty="0"/>
              <a:t>, GND</a:t>
            </a:r>
            <a:r>
              <a:rPr lang="ko-KR" altLang="en-US" sz="2000" dirty="0"/>
              <a:t>간의 연결</a:t>
            </a:r>
            <a:endParaRPr lang="en-US" altLang="ko-KR" sz="2000" dirty="0"/>
          </a:p>
          <a:p>
            <a:pPr>
              <a:lnSpc>
                <a:spcPct val="100000"/>
              </a:lnSpc>
            </a:pPr>
            <a:r>
              <a:rPr lang="ko-KR" altLang="en-US" sz="2400" dirty="0"/>
              <a:t>동작</a:t>
            </a:r>
            <a:endParaRPr lang="en-US" altLang="ko-KR" sz="2400" dirty="0"/>
          </a:p>
          <a:p>
            <a:pPr lvl="1">
              <a:lnSpc>
                <a:spcPct val="100000"/>
              </a:lnSpc>
            </a:pPr>
            <a:r>
              <a:rPr lang="ko-KR" altLang="en-US" sz="2000" dirty="0"/>
              <a:t>각 </a:t>
            </a:r>
            <a:r>
              <a:rPr lang="en-US" altLang="ko-KR" sz="2000" dirty="0"/>
              <a:t>PC</a:t>
            </a:r>
            <a:r>
              <a:rPr lang="ko-KR" altLang="en-US" sz="2000" dirty="0"/>
              <a:t>의 시리얼 모니터를 이용하여 채팅</a:t>
            </a:r>
            <a:endParaRPr lang="en-US" altLang="ko-KR" sz="2000" dirty="0"/>
          </a:p>
          <a:p>
            <a:pPr lvl="1">
              <a:lnSpc>
                <a:spcPct val="100000"/>
              </a:lnSpc>
            </a:pPr>
            <a:endParaRPr lang="en-US" altLang="ko-KR" sz="2000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1847849" y="592337"/>
            <a:ext cx="7886700" cy="673099"/>
          </a:xfrm>
        </p:spPr>
        <p:txBody>
          <a:bodyPr>
            <a:normAutofit/>
          </a:bodyPr>
          <a:lstStyle/>
          <a:p>
            <a:r>
              <a:rPr lang="ko-KR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실습 </a:t>
            </a:r>
            <a:r>
              <a:rPr lang="en-US" altLang="ko-KR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7: </a:t>
            </a:r>
            <a:r>
              <a:rPr lang="ko-KR" altLang="en-US" sz="3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아두이노를</a:t>
            </a:r>
            <a:r>
              <a:rPr lang="ko-KR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이용한 </a:t>
            </a:r>
            <a:r>
              <a:rPr lang="en-US" altLang="ko-KR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PC</a:t>
            </a:r>
            <a:r>
              <a:rPr lang="ko-KR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간 채팅</a:t>
            </a:r>
          </a:p>
        </p:txBody>
      </p:sp>
    </p:spTree>
    <p:extLst>
      <p:ext uri="{BB962C8B-B14F-4D97-AF65-F5344CB8AC3E}">
        <p14:creationId xmlns:p14="http://schemas.microsoft.com/office/powerpoint/2010/main" val="34000773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18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7928" y="2001374"/>
            <a:ext cx="3463636" cy="2822651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2136776" y="576697"/>
            <a:ext cx="3123439" cy="1469365"/>
            <a:chOff x="612775" y="576696"/>
            <a:chExt cx="3123439" cy="1469365"/>
          </a:xfrm>
        </p:grpSpPr>
        <p:grpSp>
          <p:nvGrpSpPr>
            <p:cNvPr id="7" name="그룹 6"/>
            <p:cNvGrpSpPr/>
            <p:nvPr/>
          </p:nvGrpSpPr>
          <p:grpSpPr>
            <a:xfrm>
              <a:off x="612775" y="576696"/>
              <a:ext cx="1222952" cy="1222952"/>
              <a:chOff x="612775" y="576696"/>
              <a:chExt cx="1222952" cy="1222952"/>
            </a:xfrm>
          </p:grpSpPr>
          <p:pic>
            <p:nvPicPr>
              <p:cNvPr id="1026" name="Picture 2" descr="https://kr.seaicons.com/wp-content/uploads/2015/11/Computer-Hardware-Monitor-icon.png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2775" y="576696"/>
                <a:ext cx="1222952" cy="122295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TextBox 5"/>
              <p:cNvSpPr txBox="1"/>
              <p:nvPr/>
            </p:nvSpPr>
            <p:spPr>
              <a:xfrm>
                <a:off x="883282" y="798059"/>
                <a:ext cx="7184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j-ea"/>
                    <a:ea typeface="+mj-ea"/>
                  </a:rPr>
                  <a:t>PC A</a:t>
                </a:r>
                <a:endParaRPr lang="ko-KR" alt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ea"/>
                  <a:ea typeface="+mj-ea"/>
                </a:endParaRPr>
              </a:p>
            </p:txBody>
          </p:sp>
        </p:grpSp>
        <p:sp>
          <p:nvSpPr>
            <p:cNvPr id="8" name="자유형 7"/>
            <p:cNvSpPr/>
            <p:nvPr/>
          </p:nvSpPr>
          <p:spPr>
            <a:xfrm>
              <a:off x="1808019" y="860248"/>
              <a:ext cx="1928195" cy="1185813"/>
            </a:xfrm>
            <a:custGeom>
              <a:avLst/>
              <a:gdLst>
                <a:gd name="connsiteX0" fmla="*/ 0 w 2089246"/>
                <a:gd name="connsiteY0" fmla="*/ 0 h 1083686"/>
                <a:gd name="connsiteX1" fmla="*/ 1911927 w 2089246"/>
                <a:gd name="connsiteY1" fmla="*/ 990600 h 1083686"/>
                <a:gd name="connsiteX2" fmla="*/ 1891145 w 2089246"/>
                <a:gd name="connsiteY2" fmla="*/ 983673 h 1083686"/>
                <a:gd name="connsiteX0" fmla="*/ 0 w 2255210"/>
                <a:gd name="connsiteY0" fmla="*/ 0 h 996307"/>
                <a:gd name="connsiteX1" fmla="*/ 1911927 w 2255210"/>
                <a:gd name="connsiteY1" fmla="*/ 990600 h 996307"/>
                <a:gd name="connsiteX2" fmla="*/ 2166046 w 2255210"/>
                <a:gd name="connsiteY2" fmla="*/ 409302 h 996307"/>
                <a:gd name="connsiteX0" fmla="*/ 0 w 2194088"/>
                <a:gd name="connsiteY0" fmla="*/ 0 h 421329"/>
                <a:gd name="connsiteX1" fmla="*/ 1346417 w 2194088"/>
                <a:gd name="connsiteY1" fmla="*/ 31139 h 421329"/>
                <a:gd name="connsiteX2" fmla="*/ 2166046 w 2194088"/>
                <a:gd name="connsiteY2" fmla="*/ 409302 h 421329"/>
                <a:gd name="connsiteX0" fmla="*/ 0 w 2027751"/>
                <a:gd name="connsiteY0" fmla="*/ 13122 h 1139084"/>
                <a:gd name="connsiteX1" fmla="*/ 1346417 w 2027751"/>
                <a:gd name="connsiteY1" fmla="*/ 44261 h 1139084"/>
                <a:gd name="connsiteX2" fmla="*/ 1993251 w 2027751"/>
                <a:gd name="connsiteY2" fmla="*/ 1133861 h 1139084"/>
                <a:gd name="connsiteX0" fmla="*/ 0 w 2186235"/>
                <a:gd name="connsiteY0" fmla="*/ 206882 h 1117285"/>
                <a:gd name="connsiteX1" fmla="*/ 1503504 w 2186235"/>
                <a:gd name="connsiteY1" fmla="*/ 22632 h 1117285"/>
                <a:gd name="connsiteX2" fmla="*/ 2150338 w 2186235"/>
                <a:gd name="connsiteY2" fmla="*/ 1112232 h 1117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86235" h="1117285">
                  <a:moveTo>
                    <a:pt x="0" y="206882"/>
                  </a:moveTo>
                  <a:cubicBezTo>
                    <a:pt x="637309" y="537082"/>
                    <a:pt x="1145114" y="-128260"/>
                    <a:pt x="1503504" y="22632"/>
                  </a:cubicBezTo>
                  <a:cubicBezTo>
                    <a:pt x="1861894" y="173524"/>
                    <a:pt x="2318324" y="1197668"/>
                    <a:pt x="2150338" y="1112232"/>
                  </a:cubicBezTo>
                </a:path>
              </a:pathLst>
            </a:custGeom>
            <a:noFill/>
            <a:ln w="57150">
              <a:solidFill>
                <a:srgbClr val="FF9966"/>
              </a:solidFill>
              <a:headEnd type="oval" w="med" len="med"/>
              <a:tailEnd type="oval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6592416" y="4793494"/>
            <a:ext cx="3446935" cy="1437269"/>
            <a:chOff x="5068415" y="4793493"/>
            <a:chExt cx="3446935" cy="1437269"/>
          </a:xfrm>
        </p:grpSpPr>
        <p:grpSp>
          <p:nvGrpSpPr>
            <p:cNvPr id="9" name="그룹 8"/>
            <p:cNvGrpSpPr/>
            <p:nvPr/>
          </p:nvGrpSpPr>
          <p:grpSpPr>
            <a:xfrm>
              <a:off x="7292398" y="5007810"/>
              <a:ext cx="1222952" cy="1222952"/>
              <a:chOff x="612775" y="576696"/>
              <a:chExt cx="1222952" cy="1222952"/>
            </a:xfrm>
          </p:grpSpPr>
          <p:pic>
            <p:nvPicPr>
              <p:cNvPr id="10" name="Picture 2" descr="https://kr.seaicons.com/wp-content/uploads/2015/11/Computer-Hardware-Monitor-icon.png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2775" y="576696"/>
                <a:ext cx="1222952" cy="122295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TextBox 10"/>
              <p:cNvSpPr txBox="1"/>
              <p:nvPr/>
            </p:nvSpPr>
            <p:spPr>
              <a:xfrm>
                <a:off x="883282" y="798059"/>
                <a:ext cx="7184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j-ea"/>
                    <a:ea typeface="+mj-ea"/>
                  </a:rPr>
                  <a:t>PC B</a:t>
                </a:r>
                <a:endParaRPr lang="ko-KR" alt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ea"/>
                  <a:ea typeface="+mj-ea"/>
                </a:endParaRPr>
              </a:p>
            </p:txBody>
          </p:sp>
        </p:grpSp>
        <p:sp>
          <p:nvSpPr>
            <p:cNvPr id="13" name="자유형 12"/>
            <p:cNvSpPr/>
            <p:nvPr/>
          </p:nvSpPr>
          <p:spPr>
            <a:xfrm>
              <a:off x="5068415" y="4793493"/>
              <a:ext cx="2294285" cy="1148787"/>
            </a:xfrm>
            <a:custGeom>
              <a:avLst/>
              <a:gdLst>
                <a:gd name="connsiteX0" fmla="*/ 0 w 2089246"/>
                <a:gd name="connsiteY0" fmla="*/ 0 h 1083686"/>
                <a:gd name="connsiteX1" fmla="*/ 1911927 w 2089246"/>
                <a:gd name="connsiteY1" fmla="*/ 990600 h 1083686"/>
                <a:gd name="connsiteX2" fmla="*/ 1891145 w 2089246"/>
                <a:gd name="connsiteY2" fmla="*/ 983673 h 1083686"/>
                <a:gd name="connsiteX0" fmla="*/ 0 w 2255210"/>
                <a:gd name="connsiteY0" fmla="*/ 0 h 996307"/>
                <a:gd name="connsiteX1" fmla="*/ 1911927 w 2255210"/>
                <a:gd name="connsiteY1" fmla="*/ 990600 h 996307"/>
                <a:gd name="connsiteX2" fmla="*/ 2166046 w 2255210"/>
                <a:gd name="connsiteY2" fmla="*/ 409302 h 996307"/>
                <a:gd name="connsiteX0" fmla="*/ 0 w 2194088"/>
                <a:gd name="connsiteY0" fmla="*/ 0 h 421329"/>
                <a:gd name="connsiteX1" fmla="*/ 1346417 w 2194088"/>
                <a:gd name="connsiteY1" fmla="*/ 31139 h 421329"/>
                <a:gd name="connsiteX2" fmla="*/ 2166046 w 2194088"/>
                <a:gd name="connsiteY2" fmla="*/ 409302 h 421329"/>
                <a:gd name="connsiteX0" fmla="*/ 0 w 2027751"/>
                <a:gd name="connsiteY0" fmla="*/ 13122 h 1139084"/>
                <a:gd name="connsiteX1" fmla="*/ 1346417 w 2027751"/>
                <a:gd name="connsiteY1" fmla="*/ 44261 h 1139084"/>
                <a:gd name="connsiteX2" fmla="*/ 1993251 w 2027751"/>
                <a:gd name="connsiteY2" fmla="*/ 1133861 h 1139084"/>
                <a:gd name="connsiteX0" fmla="*/ 0 w 2186235"/>
                <a:gd name="connsiteY0" fmla="*/ 206882 h 1117285"/>
                <a:gd name="connsiteX1" fmla="*/ 1503504 w 2186235"/>
                <a:gd name="connsiteY1" fmla="*/ 22632 h 1117285"/>
                <a:gd name="connsiteX2" fmla="*/ 2150338 w 2186235"/>
                <a:gd name="connsiteY2" fmla="*/ 1112232 h 1117285"/>
                <a:gd name="connsiteX0" fmla="*/ 0 w 2171413"/>
                <a:gd name="connsiteY0" fmla="*/ 0 h 1059994"/>
                <a:gd name="connsiteX1" fmla="*/ 1079370 w 2171413"/>
                <a:gd name="connsiteY1" fmla="*/ 997127 h 1059994"/>
                <a:gd name="connsiteX2" fmla="*/ 2150338 w 2171413"/>
                <a:gd name="connsiteY2" fmla="*/ 905350 h 1059994"/>
                <a:gd name="connsiteX0" fmla="*/ 0 w 2605638"/>
                <a:gd name="connsiteY0" fmla="*/ 0 h 1082399"/>
                <a:gd name="connsiteX1" fmla="*/ 1079370 w 2605638"/>
                <a:gd name="connsiteY1" fmla="*/ 997127 h 1082399"/>
                <a:gd name="connsiteX2" fmla="*/ 2590180 w 2605638"/>
                <a:gd name="connsiteY2" fmla="*/ 970620 h 1082399"/>
                <a:gd name="connsiteX0" fmla="*/ 0 w 2601317"/>
                <a:gd name="connsiteY0" fmla="*/ 0 h 1082399"/>
                <a:gd name="connsiteX1" fmla="*/ 545277 w 2601317"/>
                <a:gd name="connsiteY1" fmla="*/ 997127 h 1082399"/>
                <a:gd name="connsiteX2" fmla="*/ 2590180 w 2601317"/>
                <a:gd name="connsiteY2" fmla="*/ 970620 h 1082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01317" h="1082399">
                  <a:moveTo>
                    <a:pt x="0" y="0"/>
                  </a:moveTo>
                  <a:cubicBezTo>
                    <a:pt x="637309" y="330200"/>
                    <a:pt x="113580" y="835357"/>
                    <a:pt x="545277" y="997127"/>
                  </a:cubicBezTo>
                  <a:cubicBezTo>
                    <a:pt x="976974" y="1158897"/>
                    <a:pt x="2758166" y="1056056"/>
                    <a:pt x="2590180" y="970620"/>
                  </a:cubicBezTo>
                </a:path>
              </a:pathLst>
            </a:custGeom>
            <a:noFill/>
            <a:ln w="57150">
              <a:solidFill>
                <a:srgbClr val="FF9966"/>
              </a:solidFill>
              <a:headEnd type="oval" w="med" len="med"/>
              <a:tailEnd type="oval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3717594" y="513785"/>
            <a:ext cx="1932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defRPr>
            </a:lvl1pPr>
          </a:lstStyle>
          <a:p>
            <a:r>
              <a:rPr lang="en-US" altLang="ko-KR" dirty="0"/>
              <a:t>Hardware Serial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6889390" y="5287289"/>
            <a:ext cx="1932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Hardware Serial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17" name="자유형 16"/>
          <p:cNvSpPr/>
          <p:nvPr/>
        </p:nvSpPr>
        <p:spPr>
          <a:xfrm>
            <a:off x="2678443" y="1199163"/>
            <a:ext cx="6874675" cy="5290056"/>
          </a:xfrm>
          <a:custGeom>
            <a:avLst/>
            <a:gdLst>
              <a:gd name="connsiteX0" fmla="*/ 0 w 2089246"/>
              <a:gd name="connsiteY0" fmla="*/ 0 h 1083686"/>
              <a:gd name="connsiteX1" fmla="*/ 1911927 w 2089246"/>
              <a:gd name="connsiteY1" fmla="*/ 990600 h 1083686"/>
              <a:gd name="connsiteX2" fmla="*/ 1891145 w 2089246"/>
              <a:gd name="connsiteY2" fmla="*/ 983673 h 1083686"/>
              <a:gd name="connsiteX0" fmla="*/ 0 w 2255210"/>
              <a:gd name="connsiteY0" fmla="*/ 0 h 996307"/>
              <a:gd name="connsiteX1" fmla="*/ 1911927 w 2255210"/>
              <a:gd name="connsiteY1" fmla="*/ 990600 h 996307"/>
              <a:gd name="connsiteX2" fmla="*/ 2166046 w 2255210"/>
              <a:gd name="connsiteY2" fmla="*/ 409302 h 996307"/>
              <a:gd name="connsiteX0" fmla="*/ 0 w 2194088"/>
              <a:gd name="connsiteY0" fmla="*/ 0 h 421329"/>
              <a:gd name="connsiteX1" fmla="*/ 1346417 w 2194088"/>
              <a:gd name="connsiteY1" fmla="*/ 31139 h 421329"/>
              <a:gd name="connsiteX2" fmla="*/ 2166046 w 2194088"/>
              <a:gd name="connsiteY2" fmla="*/ 409302 h 421329"/>
              <a:gd name="connsiteX0" fmla="*/ 0 w 2027751"/>
              <a:gd name="connsiteY0" fmla="*/ 13122 h 1139084"/>
              <a:gd name="connsiteX1" fmla="*/ 1346417 w 2027751"/>
              <a:gd name="connsiteY1" fmla="*/ 44261 h 1139084"/>
              <a:gd name="connsiteX2" fmla="*/ 1993251 w 2027751"/>
              <a:gd name="connsiteY2" fmla="*/ 1133861 h 1139084"/>
              <a:gd name="connsiteX0" fmla="*/ 0 w 2186235"/>
              <a:gd name="connsiteY0" fmla="*/ 206882 h 1117285"/>
              <a:gd name="connsiteX1" fmla="*/ 1503504 w 2186235"/>
              <a:gd name="connsiteY1" fmla="*/ 22632 h 1117285"/>
              <a:gd name="connsiteX2" fmla="*/ 2150338 w 2186235"/>
              <a:gd name="connsiteY2" fmla="*/ 1112232 h 1117285"/>
              <a:gd name="connsiteX0" fmla="*/ 0 w 2197319"/>
              <a:gd name="connsiteY0" fmla="*/ 69830 h 1131023"/>
              <a:gd name="connsiteX1" fmla="*/ 1514486 w 2197319"/>
              <a:gd name="connsiteY1" fmla="*/ 36252 h 1131023"/>
              <a:gd name="connsiteX2" fmla="*/ 2161320 w 2197319"/>
              <a:gd name="connsiteY2" fmla="*/ 1125852 h 1131023"/>
              <a:gd name="connsiteX0" fmla="*/ 0 w 2180078"/>
              <a:gd name="connsiteY0" fmla="*/ 0 h 1301063"/>
              <a:gd name="connsiteX1" fmla="*/ 963176 w 2180078"/>
              <a:gd name="connsiteY1" fmla="*/ 1243854 h 1301063"/>
              <a:gd name="connsiteX2" fmla="*/ 2161320 w 2180078"/>
              <a:gd name="connsiteY2" fmla="*/ 1056022 h 1301063"/>
              <a:gd name="connsiteX0" fmla="*/ 0 w 2179775"/>
              <a:gd name="connsiteY0" fmla="*/ 0 h 1250665"/>
              <a:gd name="connsiteX1" fmla="*/ 114981 w 2179775"/>
              <a:gd name="connsiteY1" fmla="*/ 818690 h 1250665"/>
              <a:gd name="connsiteX2" fmla="*/ 963176 w 2179775"/>
              <a:gd name="connsiteY2" fmla="*/ 1243854 h 1250665"/>
              <a:gd name="connsiteX3" fmla="*/ 2161320 w 2179775"/>
              <a:gd name="connsiteY3" fmla="*/ 1056022 h 1250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79775" h="1250665">
                <a:moveTo>
                  <a:pt x="0" y="0"/>
                </a:moveTo>
                <a:cubicBezTo>
                  <a:pt x="96771" y="110790"/>
                  <a:pt x="-45548" y="611381"/>
                  <a:pt x="114981" y="818690"/>
                </a:cubicBezTo>
                <a:cubicBezTo>
                  <a:pt x="275510" y="1025999"/>
                  <a:pt x="622119" y="1204299"/>
                  <a:pt x="963176" y="1243854"/>
                </a:cubicBezTo>
                <a:cubicBezTo>
                  <a:pt x="1304233" y="1283409"/>
                  <a:pt x="2329306" y="1141458"/>
                  <a:pt x="2161320" y="1056022"/>
                </a:cubicBezTo>
              </a:path>
            </a:pathLst>
          </a:custGeom>
          <a:noFill/>
          <a:ln w="57150">
            <a:solidFill>
              <a:srgbClr val="144AEB"/>
            </a:solidFill>
            <a:prstDash val="sysDot"/>
            <a:headEnd type="diamond" w="med" len="med"/>
            <a:tailEnd type="diamond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2275244" y="4775237"/>
            <a:ext cx="28729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User Chatting</a:t>
            </a:r>
            <a:endParaRPr lang="ko-KR" alt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194373" y="3979148"/>
            <a:ext cx="1842812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defRPr>
            </a:lvl1pPr>
          </a:lstStyle>
          <a:p>
            <a:r>
              <a:rPr lang="en-US" altLang="ko-KR" dirty="0">
                <a:solidFill>
                  <a:schemeClr val="bg1"/>
                </a:solidFill>
              </a:rPr>
              <a:t>Software Serial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5430982" y="142155"/>
            <a:ext cx="4775712" cy="3584719"/>
            <a:chOff x="3906982" y="142154"/>
            <a:chExt cx="4775712" cy="3584719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18909" y="142154"/>
              <a:ext cx="2663785" cy="205047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6" name="TextBox 15"/>
            <p:cNvSpPr txBox="1"/>
            <p:nvPr/>
          </p:nvSpPr>
          <p:spPr>
            <a:xfrm>
              <a:off x="5978237" y="1505474"/>
              <a:ext cx="1842812" cy="369332"/>
            </a:xfrm>
            <a:prstGeom prst="rect">
              <a:avLst/>
            </a:prstGeom>
            <a:solidFill>
              <a:srgbClr val="FF0000"/>
            </a:solidFill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b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ea"/>
                  <a:ea typeface="+mj-ea"/>
                </a:defRPr>
              </a:lvl1pPr>
            </a:lstStyle>
            <a:p>
              <a:r>
                <a:rPr lang="en-US" altLang="ko-KR" dirty="0">
                  <a:solidFill>
                    <a:schemeClr val="bg1"/>
                  </a:solidFill>
                </a:rPr>
                <a:t>Software Serial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4" name="타원 13"/>
            <p:cNvSpPr/>
            <p:nvPr/>
          </p:nvSpPr>
          <p:spPr>
            <a:xfrm>
              <a:off x="3906982" y="2701636"/>
              <a:ext cx="1080654" cy="1025237"/>
            </a:xfrm>
            <a:prstGeom prst="ellipse">
              <a:avLst/>
            </a:prstGeom>
            <a:noFill/>
            <a:ln w="38100">
              <a:solidFill>
                <a:srgbClr val="FF0066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자유형 19"/>
            <p:cNvSpPr/>
            <p:nvPr/>
          </p:nvSpPr>
          <p:spPr>
            <a:xfrm>
              <a:off x="4682837" y="1586886"/>
              <a:ext cx="1295400" cy="1177095"/>
            </a:xfrm>
            <a:custGeom>
              <a:avLst/>
              <a:gdLst>
                <a:gd name="connsiteX0" fmla="*/ 0 w 1439509"/>
                <a:gd name="connsiteY0" fmla="*/ 1288472 h 1288472"/>
                <a:gd name="connsiteX1" fmla="*/ 1385454 w 1439509"/>
                <a:gd name="connsiteY1" fmla="*/ 685800 h 1288472"/>
                <a:gd name="connsiteX2" fmla="*/ 1025236 w 1439509"/>
                <a:gd name="connsiteY2" fmla="*/ 0 h 1288472"/>
                <a:gd name="connsiteX0" fmla="*/ 0 w 1336081"/>
                <a:gd name="connsiteY0" fmla="*/ 1378527 h 1378527"/>
                <a:gd name="connsiteX1" fmla="*/ 1288473 w 1336081"/>
                <a:gd name="connsiteY1" fmla="*/ 685800 h 1378527"/>
                <a:gd name="connsiteX2" fmla="*/ 928255 w 1336081"/>
                <a:gd name="connsiteY2" fmla="*/ 0 h 1378527"/>
                <a:gd name="connsiteX0" fmla="*/ 0 w 980197"/>
                <a:gd name="connsiteY0" fmla="*/ 1378527 h 1378527"/>
                <a:gd name="connsiteX1" fmla="*/ 207818 w 980197"/>
                <a:gd name="connsiteY1" fmla="*/ 727363 h 1378527"/>
                <a:gd name="connsiteX2" fmla="*/ 928255 w 980197"/>
                <a:gd name="connsiteY2" fmla="*/ 0 h 1378527"/>
                <a:gd name="connsiteX0" fmla="*/ 0 w 1106768"/>
                <a:gd name="connsiteY0" fmla="*/ 997527 h 997527"/>
                <a:gd name="connsiteX1" fmla="*/ 207818 w 1106768"/>
                <a:gd name="connsiteY1" fmla="*/ 346363 h 997527"/>
                <a:gd name="connsiteX2" fmla="*/ 1059873 w 1106768"/>
                <a:gd name="connsiteY2" fmla="*/ 0 h 997527"/>
                <a:gd name="connsiteX0" fmla="*/ 0 w 1059873"/>
                <a:gd name="connsiteY0" fmla="*/ 1007544 h 1007544"/>
                <a:gd name="connsiteX1" fmla="*/ 207818 w 1059873"/>
                <a:gd name="connsiteY1" fmla="*/ 356380 h 1007544"/>
                <a:gd name="connsiteX2" fmla="*/ 1059873 w 1059873"/>
                <a:gd name="connsiteY2" fmla="*/ 10017 h 1007544"/>
                <a:gd name="connsiteX0" fmla="*/ 0 w 1059873"/>
                <a:gd name="connsiteY0" fmla="*/ 1033730 h 1033730"/>
                <a:gd name="connsiteX1" fmla="*/ 228600 w 1059873"/>
                <a:gd name="connsiteY1" fmla="*/ 147039 h 1033730"/>
                <a:gd name="connsiteX2" fmla="*/ 1059873 w 1059873"/>
                <a:gd name="connsiteY2" fmla="*/ 36203 h 1033730"/>
                <a:gd name="connsiteX0" fmla="*/ 0 w 1295400"/>
                <a:gd name="connsiteY0" fmla="*/ 1165387 h 1165387"/>
                <a:gd name="connsiteX1" fmla="*/ 228600 w 1295400"/>
                <a:gd name="connsiteY1" fmla="*/ 278696 h 1165387"/>
                <a:gd name="connsiteX2" fmla="*/ 1295400 w 1295400"/>
                <a:gd name="connsiteY2" fmla="*/ 15460 h 1165387"/>
                <a:gd name="connsiteX0" fmla="*/ 0 w 1295400"/>
                <a:gd name="connsiteY0" fmla="*/ 1166509 h 1166509"/>
                <a:gd name="connsiteX1" fmla="*/ 242454 w 1295400"/>
                <a:gd name="connsiteY1" fmla="*/ 265964 h 1166509"/>
                <a:gd name="connsiteX2" fmla="*/ 1295400 w 1295400"/>
                <a:gd name="connsiteY2" fmla="*/ 16582 h 1166509"/>
                <a:gd name="connsiteX0" fmla="*/ 0 w 1295400"/>
                <a:gd name="connsiteY0" fmla="*/ 1177095 h 1177095"/>
                <a:gd name="connsiteX1" fmla="*/ 242454 w 1295400"/>
                <a:gd name="connsiteY1" fmla="*/ 276550 h 1177095"/>
                <a:gd name="connsiteX2" fmla="*/ 1295400 w 1295400"/>
                <a:gd name="connsiteY2" fmla="*/ 27168 h 1177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95400" h="1177095">
                  <a:moveTo>
                    <a:pt x="0" y="1177095"/>
                  </a:moveTo>
                  <a:cubicBezTo>
                    <a:pt x="607290" y="983131"/>
                    <a:pt x="88899" y="558259"/>
                    <a:pt x="242454" y="276550"/>
                  </a:cubicBezTo>
                  <a:cubicBezTo>
                    <a:pt x="396009" y="-5159"/>
                    <a:pt x="549564" y="-35178"/>
                    <a:pt x="1295400" y="27168"/>
                  </a:cubicBezTo>
                </a:path>
              </a:pathLst>
            </a:custGeom>
            <a:noFill/>
            <a:ln w="38100">
              <a:solidFill>
                <a:srgbClr val="FF0000"/>
              </a:solidFill>
              <a:prstDash val="sysDash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1677325" y="99007"/>
            <a:ext cx="4049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실습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5: </a:t>
            </a:r>
            <a:r>
              <a:rPr lang="ko-KR" altLang="en-US" dirty="0" err="1">
                <a:solidFill>
                  <a:schemeClr val="bg1">
                    <a:lumMod val="65000"/>
                  </a:schemeClr>
                </a:solidFill>
              </a:rPr>
              <a:t>아두이노를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 이용한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PC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간 채팅</a:t>
            </a:r>
          </a:p>
        </p:txBody>
      </p:sp>
      <p:sp>
        <p:nvSpPr>
          <p:cNvPr id="23" name="제목 1"/>
          <p:cNvSpPr txBox="1">
            <a:spLocks/>
          </p:cNvSpPr>
          <p:nvPr/>
        </p:nvSpPr>
        <p:spPr>
          <a:xfrm>
            <a:off x="8077136" y="3231220"/>
            <a:ext cx="2738005" cy="6730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회로 구성</a:t>
            </a:r>
          </a:p>
        </p:txBody>
      </p:sp>
    </p:spTree>
    <p:extLst>
      <p:ext uri="{BB962C8B-B14F-4D97-AF65-F5344CB8AC3E}">
        <p14:creationId xmlns:p14="http://schemas.microsoft.com/office/powerpoint/2010/main" val="628769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5" grpId="0"/>
      <p:bldP spid="17" grpId="0" animBg="1"/>
      <p:bldP spid="18" grpId="0"/>
      <p:bldP spid="1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1958686" y="737810"/>
            <a:ext cx="7886700" cy="6730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Sketch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677325" y="99007"/>
            <a:ext cx="4049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실습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5: </a:t>
            </a:r>
            <a:r>
              <a:rPr lang="ko-KR" altLang="en-US" dirty="0" err="1">
                <a:solidFill>
                  <a:schemeClr val="bg1">
                    <a:lumMod val="65000"/>
                  </a:schemeClr>
                </a:solidFill>
              </a:rPr>
              <a:t>아두이노를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 이용한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PC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간 채팅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872361" y="1410908"/>
            <a:ext cx="8636312" cy="460638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#include &lt;</a:t>
            </a:r>
            <a:r>
              <a:rPr lang="en-US" altLang="ko-KR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SoftwareSerial.h</a:t>
            </a: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>
              <a:lnSpc>
                <a:spcPts val="2200"/>
              </a:lnSpc>
            </a:pPr>
            <a:endParaRPr lang="en-US" altLang="ko-KR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ts val="2200"/>
              </a:lnSpc>
            </a:pPr>
            <a:r>
              <a:rPr lang="en-US" altLang="ko-KR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SoftwareSerial</a:t>
            </a: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6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swSerial</a:t>
            </a: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(7, 8);  </a:t>
            </a:r>
            <a:r>
              <a:rPr lang="en-US" altLang="ko-KR" sz="1400" i="1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//7,8</a:t>
            </a:r>
            <a:r>
              <a:rPr lang="ko-KR" altLang="en-US" sz="1400" i="1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번 핀을 사용하는 </a:t>
            </a:r>
            <a:r>
              <a:rPr lang="en-US" altLang="ko-KR" sz="1400" i="1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SW </a:t>
            </a:r>
            <a:r>
              <a:rPr lang="ko-KR" altLang="en-US" sz="1400" i="1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시리얼 통신 객체 생성</a:t>
            </a:r>
            <a:endParaRPr lang="en-US" altLang="ko-KR" sz="1400" i="1" dirty="0">
              <a:solidFill>
                <a:schemeClr val="accent2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ts val="2200"/>
              </a:lnSpc>
            </a:pPr>
            <a:endParaRPr lang="en-US" altLang="ko-KR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ts val="2200"/>
              </a:lnSpc>
            </a:pP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void setup() {</a:t>
            </a:r>
          </a:p>
          <a:p>
            <a:pPr>
              <a:lnSpc>
                <a:spcPts val="2200"/>
              </a:lnSpc>
            </a:pP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altLang="ko-K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Serial.begin</a:t>
            </a: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(9600);		</a:t>
            </a:r>
            <a:r>
              <a:rPr lang="en-US" altLang="ko-KR" sz="1400" i="1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PC</a:t>
            </a:r>
            <a:r>
              <a:rPr lang="ko-KR" altLang="en-US" sz="1400" i="1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와 통신은 </a:t>
            </a:r>
            <a:r>
              <a:rPr lang="en-US" altLang="ko-KR" sz="1400" i="1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HW</a:t>
            </a:r>
            <a:r>
              <a:rPr lang="ko-KR" altLang="en-US" sz="1400" i="1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시리얼 사용</a:t>
            </a:r>
            <a:endParaRPr lang="en-US" altLang="ko-KR" sz="1400" i="1" dirty="0">
              <a:solidFill>
                <a:schemeClr val="accent2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ts val="2200"/>
              </a:lnSpc>
            </a:pP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altLang="ko-KR" sz="16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swSerial</a:t>
            </a:r>
            <a:r>
              <a:rPr lang="en-US" altLang="ko-K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.begin</a:t>
            </a: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(9600);	</a:t>
            </a:r>
            <a:r>
              <a:rPr lang="en-US" altLang="ko-KR" sz="1400" i="1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  <a:r>
              <a:rPr lang="ko-KR" altLang="en-US" sz="1400" i="1" dirty="0" err="1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아두이노</a:t>
            </a:r>
            <a:r>
              <a:rPr lang="ko-KR" altLang="en-US" sz="1400" i="1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간의 통신은 </a:t>
            </a:r>
            <a:r>
              <a:rPr lang="en-US" altLang="ko-KR" sz="1400" i="1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SW </a:t>
            </a:r>
            <a:r>
              <a:rPr lang="ko-KR" altLang="en-US" sz="1400" i="1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시리얼 사용</a:t>
            </a:r>
            <a:endParaRPr lang="en-US" altLang="ko-KR" sz="1400" i="1" dirty="0">
              <a:solidFill>
                <a:schemeClr val="accent2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ts val="2200"/>
              </a:lnSpc>
            </a:pP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>
              <a:lnSpc>
                <a:spcPts val="2200"/>
              </a:lnSpc>
            </a:pPr>
            <a:endParaRPr lang="en-US" altLang="ko-KR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ts val="2200"/>
              </a:lnSpc>
            </a:pP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void loop() {</a:t>
            </a:r>
          </a:p>
          <a:p>
            <a:pPr>
              <a:lnSpc>
                <a:spcPts val="2200"/>
              </a:lnSpc>
            </a:pP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if (</a:t>
            </a:r>
            <a:r>
              <a:rPr lang="en-US" altLang="ko-KR" sz="16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swSerial</a:t>
            </a:r>
            <a:r>
              <a:rPr lang="en-US" altLang="ko-K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.available</a:t>
            </a: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() &gt; 0)       </a:t>
            </a:r>
            <a:r>
              <a:rPr lang="en-US" altLang="ko-KR" sz="1400" i="1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ko-KR" altLang="en-US" sz="1400" i="1" dirty="0" err="1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아두이노에서</a:t>
            </a:r>
            <a:r>
              <a:rPr lang="ko-KR" altLang="en-US" sz="1400" i="1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수신된 데이터는</a:t>
            </a:r>
            <a:endParaRPr lang="en-US" altLang="ko-KR" sz="1400" i="1" dirty="0">
              <a:solidFill>
                <a:schemeClr val="accent2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ts val="2200"/>
              </a:lnSpc>
            </a:pP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altLang="ko-K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Serial.write</a:t>
            </a: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ko-K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swSerial.read</a:t>
            </a: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()); </a:t>
            </a:r>
            <a:r>
              <a:rPr lang="en-US" altLang="ko-KR" sz="1400" i="1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//PC</a:t>
            </a:r>
            <a:r>
              <a:rPr lang="ko-KR" altLang="en-US" sz="1400" i="1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로 전송</a:t>
            </a:r>
            <a:endParaRPr lang="en-US" altLang="ko-KR" sz="1400" i="1" dirty="0">
              <a:solidFill>
                <a:schemeClr val="accent2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ts val="2200"/>
              </a:lnSpc>
            </a:pPr>
            <a:endParaRPr lang="en-US" altLang="ko-KR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ts val="2200"/>
              </a:lnSpc>
            </a:pP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if (</a:t>
            </a:r>
            <a:r>
              <a:rPr lang="en-US" altLang="ko-K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Serial.available</a:t>
            </a: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() &gt; 0)         </a:t>
            </a:r>
            <a:r>
              <a:rPr lang="en-US" altLang="ko-KR" sz="1400" i="1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//PC</a:t>
            </a:r>
            <a:r>
              <a:rPr lang="ko-KR" altLang="en-US" sz="1400" i="1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에서 수신된 데이터는</a:t>
            </a:r>
            <a:endParaRPr lang="en-US" altLang="ko-KR" sz="1400" i="1" dirty="0">
              <a:solidFill>
                <a:schemeClr val="accent2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ts val="2200"/>
              </a:lnSpc>
            </a:pP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altLang="ko-KR" sz="16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swSerial</a:t>
            </a:r>
            <a:r>
              <a:rPr lang="en-US" altLang="ko-K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.write</a:t>
            </a: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ko-K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Serial.read</a:t>
            </a: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());  </a:t>
            </a:r>
            <a:r>
              <a:rPr lang="en-US" altLang="ko-KR" sz="1400" i="1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ko-KR" altLang="en-US" sz="1400" i="1" dirty="0" err="1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아두이노로</a:t>
            </a:r>
            <a:r>
              <a:rPr lang="ko-KR" altLang="en-US" sz="1400" i="1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전송</a:t>
            </a:r>
            <a:endParaRPr lang="en-US" altLang="ko-KR" sz="1400" i="1" dirty="0">
              <a:solidFill>
                <a:schemeClr val="accent2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ts val="2200"/>
              </a:lnSpc>
            </a:pP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310076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136C0C-EC8D-43B8-861C-AE8114ADE4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+mj-ea"/>
              </a:rPr>
              <a:t>Software Serial </a:t>
            </a:r>
            <a:r>
              <a:rPr lang="ko-KR" altLang="en-US" dirty="0">
                <a:latin typeface="+mj-ea"/>
              </a:rPr>
              <a:t>함수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0499179-F020-4919-9E4C-BE07E49820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2</a:t>
            </a:fld>
            <a:endParaRPr lang="ko-KR" altLang="en-US"/>
          </a:p>
        </p:txBody>
      </p:sp>
      <p:graphicFrame>
        <p:nvGraphicFramePr>
          <p:cNvPr id="6" name="표 6">
            <a:extLst>
              <a:ext uri="{FF2B5EF4-FFF2-40B4-BE49-F238E27FC236}">
                <a16:creationId xmlns:a16="http://schemas.microsoft.com/office/drawing/2014/main" id="{9AC6A30A-0C88-464F-A0EC-23BABBBFBD49}"/>
              </a:ext>
            </a:extLst>
          </p:cNvPr>
          <p:cNvGraphicFramePr>
            <a:graphicFrameLocks noGrp="1"/>
          </p:cNvGraphicFramePr>
          <p:nvPr/>
        </p:nvGraphicFramePr>
        <p:xfrm>
          <a:off x="2131596" y="1690689"/>
          <a:ext cx="7907755" cy="3571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98679">
                  <a:extLst>
                    <a:ext uri="{9D8B030D-6E8A-4147-A177-3AD203B41FA5}">
                      <a16:colId xmlns:a16="http://schemas.microsoft.com/office/drawing/2014/main" val="1771358437"/>
                    </a:ext>
                  </a:extLst>
                </a:gridCol>
                <a:gridCol w="4209076">
                  <a:extLst>
                    <a:ext uri="{9D8B030D-6E8A-4147-A177-3AD203B41FA5}">
                      <a16:colId xmlns:a16="http://schemas.microsoft.com/office/drawing/2014/main" val="6589417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함수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01869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SoftwareSerial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 err="1"/>
                        <a:t>mySerial</a:t>
                      </a:r>
                      <a:r>
                        <a:rPr lang="en-US" altLang="ko-KR" dirty="0"/>
                        <a:t>(</a:t>
                      </a:r>
                      <a:r>
                        <a:rPr lang="en-US" altLang="ko-KR" dirty="0" err="1"/>
                        <a:t>Rxpin</a:t>
                      </a:r>
                      <a:r>
                        <a:rPr lang="en-US" altLang="ko-KR" dirty="0"/>
                        <a:t>, </a:t>
                      </a:r>
                      <a:r>
                        <a:rPr lang="en-US" altLang="ko-KR" dirty="0" err="1"/>
                        <a:t>Txpin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객체를 선언하는 부분으로 </a:t>
                      </a:r>
                      <a:r>
                        <a:rPr lang="en-US" altLang="ko-KR" sz="1600" dirty="0" err="1"/>
                        <a:t>mySerial</a:t>
                      </a:r>
                      <a:r>
                        <a:rPr lang="ko-KR" altLang="en-US" sz="1600" dirty="0"/>
                        <a:t>로 객체 이름</a:t>
                      </a:r>
                      <a:r>
                        <a:rPr lang="en-US" altLang="ko-KR" sz="1600" dirty="0"/>
                        <a:t>(</a:t>
                      </a:r>
                      <a:r>
                        <a:rPr lang="ko-KR" altLang="en-US" sz="1600" dirty="0"/>
                        <a:t>변수</a:t>
                      </a:r>
                      <a:r>
                        <a:rPr lang="en-US" altLang="ko-KR" sz="1600" dirty="0"/>
                        <a:t>)</a:t>
                      </a:r>
                      <a:r>
                        <a:rPr lang="ko-KR" altLang="en-US" sz="1600" dirty="0"/>
                        <a:t> 지정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20604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mySerial.begin</a:t>
                      </a:r>
                      <a:r>
                        <a:rPr lang="en-US" altLang="ko-KR" dirty="0"/>
                        <a:t>()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시리얼 통신 초기화</a:t>
                      </a:r>
                      <a:r>
                        <a:rPr lang="en-US" altLang="ko-KR" sz="1600" dirty="0"/>
                        <a:t>. </a:t>
                      </a:r>
                      <a:r>
                        <a:rPr lang="ko-KR" altLang="en-US" sz="1600" dirty="0"/>
                        <a:t>속도</a:t>
                      </a:r>
                      <a:r>
                        <a:rPr lang="en-US" altLang="ko-KR" sz="1600" dirty="0"/>
                        <a:t>(baud rate)</a:t>
                      </a:r>
                      <a:r>
                        <a:rPr lang="ko-KR" altLang="en-US" sz="1600" dirty="0"/>
                        <a:t>를 인자로 지정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6597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mySerial.available</a:t>
                      </a:r>
                      <a:r>
                        <a:rPr lang="en-US" altLang="ko-KR" dirty="0"/>
                        <a:t>()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err="1"/>
                        <a:t>아두이노</a:t>
                      </a:r>
                      <a:r>
                        <a:rPr lang="ko-KR" altLang="en-US" sz="1600" dirty="0"/>
                        <a:t> 버퍼에서 </a:t>
                      </a:r>
                      <a:r>
                        <a:rPr lang="en-US" altLang="ko-KR" sz="1600" dirty="0"/>
                        <a:t>64k byte</a:t>
                      </a:r>
                      <a:r>
                        <a:rPr lang="ko-KR" altLang="en-US" sz="1600" dirty="0"/>
                        <a:t>까지 읽어 오며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/>
                        <a:t>읽은 데이터가 </a:t>
                      </a:r>
                      <a:r>
                        <a:rPr lang="ko-KR" altLang="en-US" sz="1600" dirty="0" err="1"/>
                        <a:t>없을시</a:t>
                      </a:r>
                      <a:r>
                        <a:rPr lang="ko-KR" altLang="en-US" sz="1600" dirty="0"/>
                        <a:t> </a:t>
                      </a:r>
                      <a:r>
                        <a:rPr lang="en-US" altLang="ko-KR" sz="1600" dirty="0"/>
                        <a:t>-1</a:t>
                      </a:r>
                      <a:r>
                        <a:rPr lang="ko-KR" altLang="en-US" sz="1600" dirty="0"/>
                        <a:t>을 반환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73789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mySerial.read</a:t>
                      </a:r>
                      <a:r>
                        <a:rPr lang="en-US" altLang="ko-KR" dirty="0"/>
                        <a:t>()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err="1"/>
                        <a:t>아두이노</a:t>
                      </a:r>
                      <a:r>
                        <a:rPr lang="ko-KR" altLang="en-US" sz="1600" dirty="0"/>
                        <a:t> 버퍼에서 </a:t>
                      </a:r>
                      <a:r>
                        <a:rPr lang="en-US" altLang="ko-KR" sz="1600" dirty="0"/>
                        <a:t>1 byte </a:t>
                      </a:r>
                      <a:r>
                        <a:rPr lang="ko-KR" altLang="en-US" sz="1600" dirty="0"/>
                        <a:t>만큼 데이터를 읽어온 뒤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/>
                        <a:t>버퍼에서 삭제하며 읽어올 </a:t>
                      </a:r>
                      <a:r>
                        <a:rPr lang="en-US" altLang="ko-KR" sz="1600" dirty="0"/>
                        <a:t>byte</a:t>
                      </a:r>
                      <a:r>
                        <a:rPr lang="ko-KR" altLang="en-US" sz="1600" dirty="0"/>
                        <a:t>가 </a:t>
                      </a:r>
                      <a:r>
                        <a:rPr lang="ko-KR" altLang="en-US" sz="1600" dirty="0" err="1"/>
                        <a:t>없을시</a:t>
                      </a:r>
                      <a:r>
                        <a:rPr lang="ko-KR" altLang="en-US" sz="1600" dirty="0"/>
                        <a:t> </a:t>
                      </a:r>
                      <a:r>
                        <a:rPr lang="en-US" altLang="ko-KR" sz="1600" dirty="0"/>
                        <a:t>-1 </a:t>
                      </a:r>
                      <a:r>
                        <a:rPr lang="ko-KR" altLang="en-US" sz="1600" dirty="0"/>
                        <a:t>반환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1970056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mySerial.write</a:t>
                      </a:r>
                      <a:r>
                        <a:rPr lang="en-US" altLang="ko-KR" dirty="0"/>
                        <a:t>(</a:t>
                      </a:r>
                      <a:r>
                        <a:rPr lang="en-US" altLang="ko-KR" dirty="0" err="1"/>
                        <a:t>val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/>
                        <a:t>val</a:t>
                      </a:r>
                      <a:r>
                        <a:rPr lang="en-US" altLang="ko-KR" sz="1600" dirty="0"/>
                        <a:t> </a:t>
                      </a:r>
                      <a:r>
                        <a:rPr lang="ko-KR" altLang="en-US" sz="1600" dirty="0"/>
                        <a:t>안에 있는 데이터를 </a:t>
                      </a:r>
                      <a:r>
                        <a:rPr lang="en-US" altLang="ko-KR" sz="1600" dirty="0"/>
                        <a:t>TX</a:t>
                      </a:r>
                      <a:r>
                        <a:rPr lang="ko-KR" altLang="en-US" sz="1600" dirty="0"/>
                        <a:t>핀을 통해 송신하고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/>
                        <a:t>보낸 데이터의 크기를 반환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0913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960326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152650" y="365127"/>
            <a:ext cx="7886700" cy="762282"/>
          </a:xfrm>
        </p:spPr>
        <p:txBody>
          <a:bodyPr>
            <a:normAutofit/>
          </a:bodyPr>
          <a:lstStyle/>
          <a:p>
            <a:r>
              <a:rPr lang="ko-KR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시리얼 모니터에 한글이 깨질 경우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152650" y="1181783"/>
            <a:ext cx="7886700" cy="4351338"/>
          </a:xfrm>
        </p:spPr>
        <p:txBody>
          <a:bodyPr>
            <a:normAutofit/>
          </a:bodyPr>
          <a:lstStyle/>
          <a:p>
            <a:r>
              <a:rPr lang="ko-KR" altLang="en-US" sz="2000" dirty="0" err="1"/>
              <a:t>아두이노</a:t>
            </a:r>
            <a:r>
              <a:rPr lang="ko-KR" altLang="en-US" sz="2000" dirty="0"/>
              <a:t> 폴더에서 아래 두개의 파일에 다음과 같이 추가한다</a:t>
            </a:r>
            <a:r>
              <a:rPr lang="en-US" altLang="ko-KR" sz="2000" dirty="0"/>
              <a:t>.</a:t>
            </a:r>
          </a:p>
          <a:p>
            <a:r>
              <a:rPr lang="ko-KR" altLang="en-US" sz="2000" dirty="0"/>
              <a:t>메모장을 사용자권한으로 실행해야 변경되 내용 저장이 가능하다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20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6150" y="4388209"/>
            <a:ext cx="3371850" cy="165735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7144311" y="5216885"/>
            <a:ext cx="1927412" cy="3516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5622" y="3267200"/>
            <a:ext cx="4279858" cy="3454276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8" name="직사각형 7"/>
          <p:cNvSpPr/>
          <p:nvPr/>
        </p:nvSpPr>
        <p:spPr>
          <a:xfrm>
            <a:off x="2935101" y="3967860"/>
            <a:ext cx="2107266" cy="27037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3466133" y="5612942"/>
            <a:ext cx="789454" cy="16685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3466133" y="5419558"/>
            <a:ext cx="789454" cy="16685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/>
          <p:cNvCxnSpPr/>
          <p:nvPr/>
        </p:nvCxnSpPr>
        <p:spPr>
          <a:xfrm flipV="1">
            <a:off x="4255588" y="4545106"/>
            <a:ext cx="3040563" cy="99471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0301" y="2012143"/>
            <a:ext cx="4463451" cy="1120205"/>
          </a:xfrm>
          <a:prstGeom prst="rect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13" name="직사각형 12"/>
          <p:cNvSpPr/>
          <p:nvPr/>
        </p:nvSpPr>
        <p:spPr>
          <a:xfrm>
            <a:off x="3988734" y="2861973"/>
            <a:ext cx="2107266" cy="27037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50421" y="1977101"/>
            <a:ext cx="3352800" cy="13335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cxnSp>
        <p:nvCxnSpPr>
          <p:cNvPr id="15" name="직선 화살표 연결선 14"/>
          <p:cNvCxnSpPr>
            <a:stCxn id="13" idx="3"/>
          </p:cNvCxnSpPr>
          <p:nvPr/>
        </p:nvCxnSpPr>
        <p:spPr>
          <a:xfrm flipV="1">
            <a:off x="6096001" y="2861974"/>
            <a:ext cx="1048311" cy="13518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/>
          <p:nvPr/>
        </p:nvCxnSpPr>
        <p:spPr>
          <a:xfrm flipH="1">
            <a:off x="5042369" y="2856952"/>
            <a:ext cx="2442485" cy="121111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4401112" y="5531644"/>
            <a:ext cx="2391937" cy="646331"/>
          </a:xfrm>
          <a:prstGeom prst="rect">
            <a:avLst/>
          </a:prstGeom>
          <a:solidFill>
            <a:srgbClr val="FBE5D6"/>
          </a:solidFill>
        </p:spPr>
        <p:txBody>
          <a:bodyPr wrap="none" rtlCol="0">
            <a:spAutoFit/>
          </a:bodyPr>
          <a:lstStyle/>
          <a:p>
            <a:r>
              <a:rPr lang="en-US" altLang="ko-KR"/>
              <a:t>arduino.l4j.ini</a:t>
            </a:r>
            <a:endParaRPr lang="en-US" altLang="ko-KR" dirty="0"/>
          </a:p>
          <a:p>
            <a:r>
              <a:rPr lang="en-US" altLang="ko-KR" dirty="0"/>
              <a:t>arduino._debug.l4j.ini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237976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BE40A0-2C77-427D-8EA9-654BE8649F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5172" y="123487"/>
            <a:ext cx="8781655" cy="1325563"/>
          </a:xfrm>
        </p:spPr>
        <p:txBody>
          <a:bodyPr>
            <a:normAutofit/>
          </a:bodyPr>
          <a:lstStyle/>
          <a:p>
            <a:pPr algn="ctr"/>
            <a:r>
              <a:rPr lang="ko-KR" altLang="en-US" sz="3600" b="1" dirty="0">
                <a:latin typeface="+mj-ea"/>
              </a:rPr>
              <a:t>실습 </a:t>
            </a:r>
            <a:r>
              <a:rPr lang="en-US" altLang="ko-KR" sz="3600" b="1" dirty="0">
                <a:latin typeface="+mj-ea"/>
              </a:rPr>
              <a:t>5 : </a:t>
            </a:r>
            <a:r>
              <a:rPr lang="ko-KR" altLang="en-US" sz="3600" b="1" dirty="0">
                <a:latin typeface="+mj-ea"/>
              </a:rPr>
              <a:t>블루투스</a:t>
            </a:r>
            <a:r>
              <a:rPr lang="en-US" altLang="ko-KR" sz="3600" b="1" dirty="0">
                <a:latin typeface="+mj-ea"/>
              </a:rPr>
              <a:t>(SW Serial) – PC(HW Serial) </a:t>
            </a:r>
            <a:r>
              <a:rPr lang="ko-KR" altLang="en-US" sz="3600" b="1" dirty="0">
                <a:latin typeface="+mj-ea"/>
              </a:rPr>
              <a:t>간 통신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6F3747A-9A3F-43BF-9F77-E08B80BE6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96018" y="6323528"/>
            <a:ext cx="2057400" cy="365125"/>
          </a:xfrm>
        </p:spPr>
        <p:txBody>
          <a:bodyPr/>
          <a:lstStyle/>
          <a:p>
            <a:fld id="{C12CAAA6-23F3-4378-9E62-48C953A7FF84}" type="slidenum">
              <a:rPr lang="ko-KR" altLang="en-US" smtClean="0"/>
              <a:t>3</a:t>
            </a:fld>
            <a:endParaRPr lang="ko-KR" altLang="en-US"/>
          </a:p>
        </p:txBody>
      </p:sp>
      <p:pic>
        <p:nvPicPr>
          <p:cNvPr id="7" name="그림 6" descr="회로, 테이블이(가) 표시된 사진&#10;&#10;자동 생성된 설명">
            <a:extLst>
              <a:ext uri="{FF2B5EF4-FFF2-40B4-BE49-F238E27FC236}">
                <a16:creationId xmlns:a16="http://schemas.microsoft.com/office/drawing/2014/main" id="{F6A7B709-DD65-4227-B3B0-85D3CA36A2D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55" r="1357"/>
          <a:stretch/>
        </p:blipFill>
        <p:spPr>
          <a:xfrm>
            <a:off x="2750852" y="2682207"/>
            <a:ext cx="3655989" cy="3897951"/>
          </a:xfrm>
          <a:prstGeom prst="rect">
            <a:avLst/>
          </a:prstGeom>
        </p:spPr>
      </p:pic>
      <p:pic>
        <p:nvPicPr>
          <p:cNvPr id="11" name="그림 10" descr="전자기기, 회로이(가) 표시된 사진&#10;&#10;자동 생성된 설명">
            <a:extLst>
              <a:ext uri="{FF2B5EF4-FFF2-40B4-BE49-F238E27FC236}">
                <a16:creationId xmlns:a16="http://schemas.microsoft.com/office/drawing/2014/main" id="{69EB1987-8887-4578-B038-9CE62F40CB5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32" t="21263" r="4763" b="29158"/>
          <a:stretch/>
        </p:blipFill>
        <p:spPr>
          <a:xfrm rot="5400000">
            <a:off x="7068678" y="3626830"/>
            <a:ext cx="2995013" cy="129038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7950B10-B739-45AB-8C8D-BBD1A966501A}"/>
              </a:ext>
            </a:extLst>
          </p:cNvPr>
          <p:cNvSpPr txBox="1"/>
          <p:nvPr/>
        </p:nvSpPr>
        <p:spPr>
          <a:xfrm>
            <a:off x="7201157" y="5954195"/>
            <a:ext cx="3305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&lt; HC 06 :</a:t>
            </a:r>
            <a:r>
              <a:rPr lang="ko-KR" altLang="en-US" dirty="0"/>
              <a:t>블루투스 </a:t>
            </a:r>
            <a:r>
              <a:rPr lang="en-US" altLang="ko-KR" dirty="0"/>
              <a:t>4.0 </a:t>
            </a:r>
            <a:r>
              <a:rPr lang="ko-KR" altLang="en-US" dirty="0"/>
              <a:t>장치 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FC14F1-82B5-4A6D-9664-B41E755FF06E}"/>
              </a:ext>
            </a:extLst>
          </p:cNvPr>
          <p:cNvSpPr txBox="1"/>
          <p:nvPr/>
        </p:nvSpPr>
        <p:spPr>
          <a:xfrm>
            <a:off x="832169" y="1541383"/>
            <a:ext cx="9675394" cy="956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/>
              <a:t>준비물 </a:t>
            </a:r>
            <a:r>
              <a:rPr lang="en-US" altLang="ko-KR" sz="2000" dirty="0"/>
              <a:t>: </a:t>
            </a:r>
            <a:r>
              <a:rPr lang="ko-KR" altLang="en-US" sz="2000" dirty="0" err="1"/>
              <a:t>아두이노</a:t>
            </a:r>
            <a:r>
              <a:rPr lang="ko-KR" altLang="en-US" sz="2000" dirty="0"/>
              <a:t> </a:t>
            </a:r>
            <a:r>
              <a:rPr lang="en-US" altLang="ko-KR" sz="2000" dirty="0"/>
              <a:t>UNO </a:t>
            </a:r>
            <a:r>
              <a:rPr lang="ko-KR" altLang="en-US" sz="2000" dirty="0"/>
              <a:t>보드</a:t>
            </a:r>
            <a:r>
              <a:rPr lang="en-US" altLang="ko-KR" sz="2000" dirty="0"/>
              <a:t>, HC 06 </a:t>
            </a:r>
            <a:r>
              <a:rPr lang="ko-KR" altLang="en-US" sz="2000" dirty="0"/>
              <a:t>블루투스 통신 모듈</a:t>
            </a:r>
            <a:r>
              <a:rPr lang="en-US" altLang="ko-KR" sz="2000" dirty="0"/>
              <a:t>, </a:t>
            </a:r>
          </a:p>
          <a:p>
            <a:pPr>
              <a:lnSpc>
                <a:spcPct val="150000"/>
              </a:lnSpc>
            </a:pPr>
            <a:r>
              <a:rPr lang="en-US" altLang="ko-KR" sz="2000" dirty="0"/>
              <a:t>                      </a:t>
            </a:r>
            <a:r>
              <a:rPr lang="ko-KR" altLang="en-US" sz="2000" dirty="0"/>
              <a:t>점퍼 케이블</a:t>
            </a:r>
            <a:r>
              <a:rPr lang="en-US" altLang="ko-KR" sz="2000" dirty="0"/>
              <a:t>, </a:t>
            </a:r>
            <a:r>
              <a:rPr lang="ko-KR" altLang="en-US" sz="2000" dirty="0"/>
              <a:t>스마트폰 블루투스 터미널 앱</a:t>
            </a:r>
            <a:r>
              <a:rPr lang="en-US" altLang="ko-KR" sz="2000" dirty="0"/>
              <a:t>(Bluetooth </a:t>
            </a:r>
            <a:r>
              <a:rPr lang="en-US" altLang="ko-KR" sz="2000" dirty="0" err="1"/>
              <a:t>spp</a:t>
            </a:r>
            <a:r>
              <a:rPr lang="en-US" altLang="ko-KR" sz="2000" dirty="0"/>
              <a:t> pro </a:t>
            </a:r>
            <a:r>
              <a:rPr lang="ko-KR" altLang="en-US" sz="2000" dirty="0"/>
              <a:t>등</a:t>
            </a:r>
            <a:r>
              <a:rPr lang="en-US" altLang="ko-KR" sz="2000" dirty="0"/>
              <a:t>) 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8678838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96BCE6-B55B-46B1-930F-F432F8F3D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HC 06 : </a:t>
            </a:r>
            <a:r>
              <a:rPr lang="ko-KR" altLang="en-US" b="1" dirty="0"/>
              <a:t>블루투스 </a:t>
            </a:r>
            <a:r>
              <a:rPr lang="en-US" altLang="ko-KR" b="1" dirty="0"/>
              <a:t>4.0 </a:t>
            </a:r>
            <a:r>
              <a:rPr lang="ko-KR" altLang="en-US" b="1" dirty="0"/>
              <a:t>모듈</a:t>
            </a:r>
            <a:r>
              <a:rPr lang="en-US" altLang="ko-KR" b="1" dirty="0"/>
              <a:t> pinout</a:t>
            </a:r>
            <a:endParaRPr lang="ko-KR" altLang="en-US" b="1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9F397CF-9EE9-4B94-AEEB-2437AFE7B0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4</a:t>
            </a:fld>
            <a:endParaRPr lang="ko-KR" altLang="en-US"/>
          </a:p>
        </p:txBody>
      </p:sp>
      <p:pic>
        <p:nvPicPr>
          <p:cNvPr id="5" name="그림 4" descr="전자기기, 회로이(가) 표시된 사진&#10;&#10;자동 생성된 설명">
            <a:extLst>
              <a:ext uri="{FF2B5EF4-FFF2-40B4-BE49-F238E27FC236}">
                <a16:creationId xmlns:a16="http://schemas.microsoft.com/office/drawing/2014/main" id="{9C511227-7238-4766-8DFB-E62E20817B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3564" y="2457908"/>
            <a:ext cx="8095787" cy="2055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5193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5236F1-C7FE-4E38-B75E-E12F175285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440" y="205843"/>
            <a:ext cx="10515600" cy="1325563"/>
          </a:xfrm>
        </p:spPr>
        <p:txBody>
          <a:bodyPr/>
          <a:lstStyle/>
          <a:p>
            <a:r>
              <a:rPr lang="en-US" altLang="ko-KR" b="1" dirty="0"/>
              <a:t>Fritzing </a:t>
            </a:r>
            <a:r>
              <a:rPr lang="ko-KR" altLang="en-US" b="1" dirty="0"/>
              <a:t>회로 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5A319CA-93D5-4195-AB9E-B484E180F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5</a:t>
            </a:fld>
            <a:endParaRPr lang="ko-KR" altLang="en-US"/>
          </a:p>
        </p:txBody>
      </p:sp>
      <p:pic>
        <p:nvPicPr>
          <p:cNvPr id="5" name="그림 4" descr="전자기기, 회로이(가) 표시된 사진&#10;&#10;자동 생성된 설명">
            <a:extLst>
              <a:ext uri="{FF2B5EF4-FFF2-40B4-BE49-F238E27FC236}">
                <a16:creationId xmlns:a16="http://schemas.microsoft.com/office/drawing/2014/main" id="{95EC3626-B25B-417D-8528-40D8C00834A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92" b="4756"/>
          <a:stretch/>
        </p:blipFill>
        <p:spPr>
          <a:xfrm>
            <a:off x="4569550" y="868624"/>
            <a:ext cx="4999990" cy="560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1704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BE40A0-2C77-427D-8EA9-654BE8649F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9158" y="202816"/>
            <a:ext cx="8644689" cy="1325563"/>
          </a:xfrm>
        </p:spPr>
        <p:txBody>
          <a:bodyPr>
            <a:normAutofit/>
          </a:bodyPr>
          <a:lstStyle/>
          <a:p>
            <a:pPr algn="ctr"/>
            <a:r>
              <a:rPr lang="ko-KR" altLang="en-US" sz="3200" b="1" dirty="0"/>
              <a:t>소스 코드 </a:t>
            </a:r>
            <a:r>
              <a:rPr lang="en-US" altLang="ko-KR" sz="3200" b="1" dirty="0"/>
              <a:t>: </a:t>
            </a:r>
            <a:r>
              <a:rPr lang="ko-KR" altLang="en-US" sz="3200" b="1" dirty="0"/>
              <a:t>블루투스</a:t>
            </a:r>
            <a:r>
              <a:rPr lang="en-US" altLang="ko-KR" sz="3200" b="1" dirty="0"/>
              <a:t>(SW Serial) – PC(HW Serial) </a:t>
            </a:r>
            <a:r>
              <a:rPr lang="ko-KR" altLang="en-US" sz="3200" b="1" dirty="0"/>
              <a:t>간 통신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6F3747A-9A3F-43BF-9F77-E08B80BE6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6</a:t>
            </a:fld>
            <a:endParaRPr lang="ko-KR" altLang="en-US"/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27E3422C-64FB-4F8E-8BBF-F6D7A15B03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1988" y="1473868"/>
            <a:ext cx="6945029" cy="5115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6473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8CBB7A-39D7-4DF2-BCD7-0515EB4C91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스마트폰 블루투스 터미널 앱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CB51CFA-F6F0-4CC5-96D0-E646A226AB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30EB09-4969-43C2-B9B2-8CFAE83B9395}"/>
              </a:ext>
            </a:extLst>
          </p:cNvPr>
          <p:cNvSpPr txBox="1"/>
          <p:nvPr/>
        </p:nvSpPr>
        <p:spPr>
          <a:xfrm>
            <a:off x="1992181" y="1861064"/>
            <a:ext cx="9341083" cy="27909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/>
              <a:t>안드로이드  </a:t>
            </a:r>
            <a:r>
              <a:rPr lang="en-US" altLang="ko-KR" sz="2400" dirty="0"/>
              <a:t>: Bluetooth </a:t>
            </a:r>
            <a:r>
              <a:rPr lang="en-US" altLang="ko-KR" sz="2400" dirty="0" err="1"/>
              <a:t>spp</a:t>
            </a:r>
            <a:r>
              <a:rPr lang="en-US" altLang="ko-KR" sz="2400" dirty="0"/>
              <a:t> pro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hlinkClick r:id="rId2"/>
              </a:rPr>
              <a:t>https://bluetooth-spp-pro.kr.uptodown.com/android/download</a:t>
            </a:r>
            <a:endParaRPr lang="en-US" altLang="ko-KR" sz="2400" dirty="0"/>
          </a:p>
          <a:p>
            <a:pPr>
              <a:lnSpc>
                <a:spcPct val="150000"/>
              </a:lnSpc>
            </a:pPr>
            <a:endParaRPr lang="en-US" altLang="ko-KR" sz="24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/>
              <a:t>아이폰</a:t>
            </a:r>
            <a:r>
              <a:rPr lang="en-US" altLang="ko-KR" sz="2400" dirty="0"/>
              <a:t>(iOS) </a:t>
            </a:r>
            <a:r>
              <a:rPr lang="ko-KR" altLang="en-US" sz="2400" dirty="0"/>
              <a:t> </a:t>
            </a:r>
            <a:r>
              <a:rPr lang="en-US" altLang="ko-KR" sz="2400" dirty="0"/>
              <a:t>: BLE Terminal HM-10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hlinkClick r:id="rId3"/>
              </a:rPr>
              <a:t>https://apps.apple.com/kr/app/ble-terminal-hm-10/id1398703795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178997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1E46D3D5-243F-4453-8CFE-2592745B134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8" r="650"/>
          <a:stretch/>
        </p:blipFill>
        <p:spPr>
          <a:xfrm>
            <a:off x="2088703" y="225469"/>
            <a:ext cx="7650284" cy="6407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387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17721B-0B24-44C8-BDDA-4016E8AC7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실행 화면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627B1FD-AC41-4B15-9882-023F07C23B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9</a:t>
            </a:fld>
            <a:endParaRPr lang="ko-KR" altLang="en-US"/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CAD33C3C-E9AC-4A10-ACD8-5CD8B10B4C0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9285" y="1690689"/>
            <a:ext cx="2594335" cy="4150934"/>
          </a:xfrm>
          <a:prstGeom prst="rect">
            <a:avLst/>
          </a:prstGeom>
          <a:ln w="3175" cap="sq">
            <a:solidFill>
              <a:srgbClr val="000000"/>
            </a:solidFill>
            <a:miter lim="800000"/>
          </a:ln>
          <a:effectLst/>
        </p:spPr>
      </p:pic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DB4FC630-0804-4A99-9114-99E9560D51C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1543" y="1715047"/>
            <a:ext cx="3943350" cy="4126576"/>
          </a:xfrm>
          <a:prstGeom prst="rect">
            <a:avLst/>
          </a:prstGeom>
          <a:ln w="3175" cap="sq">
            <a:solidFill>
              <a:srgbClr val="000000"/>
            </a:solidFill>
            <a:miter lim="800000"/>
          </a:ln>
          <a:effectLst/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16E2533-AC36-4B01-A485-063CA86B5B8C}"/>
              </a:ext>
            </a:extLst>
          </p:cNvPr>
          <p:cNvSpPr txBox="1"/>
          <p:nvPr/>
        </p:nvSpPr>
        <p:spPr>
          <a:xfrm>
            <a:off x="2089485" y="6123542"/>
            <a:ext cx="40298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&lt; </a:t>
            </a:r>
            <a:r>
              <a:rPr lang="ko-KR" altLang="en-US" dirty="0"/>
              <a:t>스마트폰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Bluetooth </a:t>
            </a:r>
            <a:r>
              <a:rPr lang="en-US" altLang="ko-KR" dirty="0" err="1"/>
              <a:t>spp</a:t>
            </a:r>
            <a:r>
              <a:rPr lang="en-US" altLang="ko-KR" dirty="0"/>
              <a:t> pro </a:t>
            </a:r>
            <a:r>
              <a:rPr lang="ko-KR" altLang="en-US" dirty="0"/>
              <a:t>앱 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100CB1-56DF-40B8-B4C6-3126A5E2774A}"/>
              </a:ext>
            </a:extLst>
          </p:cNvPr>
          <p:cNvSpPr txBox="1"/>
          <p:nvPr/>
        </p:nvSpPr>
        <p:spPr>
          <a:xfrm>
            <a:off x="7457575" y="6123542"/>
            <a:ext cx="949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&lt; PC</a:t>
            </a:r>
            <a:r>
              <a:rPr lang="ko-KR" altLang="en-US" dirty="0"/>
              <a:t> </a:t>
            </a:r>
            <a:r>
              <a:rPr lang="en-US" altLang="ko-KR" dirty="0"/>
              <a:t>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988615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38E15958C261AF4D9878310A1247F06D" ma:contentTypeVersion="10" ma:contentTypeDescription="새 문서를 만듭니다." ma:contentTypeScope="" ma:versionID="0578090a571e9e3f299084c748d7c5a8">
  <xsd:schema xmlns:xsd="http://www.w3.org/2001/XMLSchema" xmlns:xs="http://www.w3.org/2001/XMLSchema" xmlns:p="http://schemas.microsoft.com/office/2006/metadata/properties" xmlns:ns3="3e85bc61-11ec-43a6-af17-3439dec2f097" targetNamespace="http://schemas.microsoft.com/office/2006/metadata/properties" ma:root="true" ma:fieldsID="0c435df990777a4eb147687e572d9d7e" ns3:_="">
    <xsd:import namespace="3e85bc61-11ec-43a6-af17-3439dec2f097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Location" minOccurs="0"/>
                <xsd:element ref="ns3:MediaServiceOCR" minOccurs="0"/>
                <xsd:element ref="ns3:MediaServiceEventHashCode" minOccurs="0"/>
                <xsd:element ref="ns3:MediaServiceGenerationTime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e85bc61-11ec-43a6-af17-3439dec2f09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1" nillable="true" ma:displayName="MediaServiceAutoTags" ma:description="" ma:internalName="MediaServiceAutoTags" ma:readOnly="true">
      <xsd:simpleType>
        <xsd:restriction base="dms:Text"/>
      </xsd:simpleType>
    </xsd:element>
    <xsd:element name="MediaServiceLocation" ma:index="12" nillable="true" ma:displayName="MediaServiceLocation" ma:description="" ma:internalName="MediaServiceLocation" ma:readOnly="true">
      <xsd:simpleType>
        <xsd:restriction base="dms:Text"/>
      </xsd:simpleType>
    </xsd:element>
    <xsd:element name="MediaServiceOCR" ma:index="13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2FED0A6-82B1-4039-93A2-12C5115C2604}">
  <ds:schemaRefs>
    <ds:schemaRef ds:uri="http://purl.org/dc/terms/"/>
    <ds:schemaRef ds:uri="http://schemas.microsoft.com/office/2006/documentManagement/types"/>
    <ds:schemaRef ds:uri="3e85bc61-11ec-43a6-af17-3439dec2f097"/>
    <ds:schemaRef ds:uri="http://schemas.microsoft.com/office/infopath/2007/PartnerControls"/>
    <ds:schemaRef ds:uri="http://purl.org/dc/dcmitype/"/>
    <ds:schemaRef ds:uri="http://purl.org/dc/elements/1.1/"/>
    <ds:schemaRef ds:uri="http://schemas.openxmlformats.org/package/2006/metadata/core-properties"/>
    <ds:schemaRef ds:uri="http://schemas.microsoft.com/office/2006/metadata/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05D1DB8F-A625-4BDD-B62C-022EF1ECDF4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e85bc61-11ec-43a6-af17-3439dec2f09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D35CA7B-92ED-48A0-8C99-0CFFCA761C3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1293</TotalTime>
  <Words>947</Words>
  <Application>Microsoft Office PowerPoint</Application>
  <PresentationFormat>와이드스크린</PresentationFormat>
  <Paragraphs>128</Paragraphs>
  <Slides>20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4" baseType="lpstr">
      <vt:lpstr>맑은 고딕</vt:lpstr>
      <vt:lpstr>Arial</vt:lpstr>
      <vt:lpstr>Courier New</vt:lpstr>
      <vt:lpstr>Office 테마</vt:lpstr>
      <vt:lpstr>Software Serial</vt:lpstr>
      <vt:lpstr>Software Serial 함수</vt:lpstr>
      <vt:lpstr>실습 5 : 블루투스(SW Serial) – PC(HW Serial) 간 통신</vt:lpstr>
      <vt:lpstr>HC 06 : 블루투스 4.0 모듈 pinout</vt:lpstr>
      <vt:lpstr>Fritzing 회로 </vt:lpstr>
      <vt:lpstr>소스 코드 : 블루투스(SW Serial) – PC(HW Serial) 간 통신</vt:lpstr>
      <vt:lpstr>스마트폰 블루투스 터미널 앱</vt:lpstr>
      <vt:lpstr>PowerPoint 프레젠테이션</vt:lpstr>
      <vt:lpstr>실행 화면</vt:lpstr>
      <vt:lpstr>실습 6 : SW Serial(블루투스 통신)을 이용한 LED 제어</vt:lpstr>
      <vt:lpstr>회로</vt:lpstr>
      <vt:lpstr>스케치</vt:lpstr>
      <vt:lpstr>실행 결과</vt:lpstr>
      <vt:lpstr>시리얼 모니터(PC) : H/W Serial 통신</vt:lpstr>
      <vt:lpstr>실습 과제 : 블루투스 통신으로 2개의 LED 제어 하기</vt:lpstr>
      <vt:lpstr>PowerPoint 프레젠테이션</vt:lpstr>
      <vt:lpstr>실습 7: 아두이노를 이용한 PC간 채팅</vt:lpstr>
      <vt:lpstr>PowerPoint 프레젠테이션</vt:lpstr>
      <vt:lpstr>PowerPoint 프레젠테이션</vt:lpstr>
      <vt:lpstr>시리얼 모니터에 한글이 깨질 경우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Software Serial</dc:title>
  <dc:creator>Kim Jong Hyun</dc:creator>
  <cp:lastModifiedBy>Kim Jong Hyun</cp:lastModifiedBy>
  <cp:revision>2</cp:revision>
  <dcterms:created xsi:type="dcterms:W3CDTF">2020-05-27T01:54:46Z</dcterms:created>
  <dcterms:modified xsi:type="dcterms:W3CDTF">2020-06-04T02:33:21Z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0x01010038E15958C261AF4D9878310A1247F06D</vt:lpwstr>
  </property>
</Properties>
</file>